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1" r:id="rId3"/>
    <p:sldId id="273" r:id="rId4"/>
    <p:sldId id="276" r:id="rId5"/>
    <p:sldId id="308" r:id="rId6"/>
    <p:sldId id="309" r:id="rId7"/>
    <p:sldId id="285" r:id="rId8"/>
    <p:sldId id="290" r:id="rId9"/>
    <p:sldId id="301" r:id="rId10"/>
    <p:sldId id="304" r:id="rId11"/>
    <p:sldId id="303" r:id="rId12"/>
    <p:sldId id="306" r:id="rId13"/>
    <p:sldId id="305" r:id="rId14"/>
    <p:sldId id="296" r:id="rId15"/>
    <p:sldId id="297" r:id="rId16"/>
    <p:sldId id="302" r:id="rId17"/>
    <p:sldId id="294" r:id="rId18"/>
    <p:sldId id="300" r:id="rId19"/>
    <p:sldId id="310" r:id="rId20"/>
    <p:sldId id="295" r:id="rId21"/>
    <p:sldId id="30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4EC751-FFB4-0143-B536-A15B028F496F}" type="datetimeFigureOut">
              <a:rPr lang="en-US"/>
              <a:pPr>
                <a:defRPr/>
              </a:pPr>
              <a:t>10/05/18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66DE678-B007-3A4F-A3E3-DB6FC3894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1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6CC37A2-A561-6B47-92C4-435B640DC605}" type="datetimeFigureOut">
              <a:rPr lang="en-US"/>
              <a:pPr>
                <a:defRPr/>
              </a:pPr>
              <a:t>10/05/18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5947662-3DB1-F54E-9836-930729AD9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87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5D48-7DC3-F64B-AD1F-0CA57897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5EF1-6581-9942-A4E4-BC6FE1256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C17B-6CA9-3643-92D1-1CC2985DD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BB9B8-9404-CF4F-94BF-626E2346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2AD-F012-5146-808F-435C30A1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9E87-B053-784E-828A-FA8619AF9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F9B2-74ED-434F-9876-A14DC2D9D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BE05-3743-554D-953C-1F169FA8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63431-6D35-3740-AD5A-0B0D7A21D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FB77-C0B3-AD4E-98A1-C492BE59B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DF44-50BA-FF40-9E38-C88048F54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8650DA7F-5AE0-DD47-A76F-027AFD74B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hyperlink" Target="http://www.menti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539750" y="2130425"/>
            <a:ext cx="8134350" cy="1470025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Year 1 – Relativity</a:t>
            </a:r>
            <a:br>
              <a:rPr lang="en-GB">
                <a:latin typeface="Calibri" charset="0"/>
              </a:rPr>
            </a:br>
            <a:r>
              <a:rPr lang="en-GB">
                <a:latin typeface="Calibri" charset="0"/>
              </a:rPr>
              <a:t>Lecture 2</a:t>
            </a:r>
            <a:endParaRPr lang="en-US">
              <a:latin typeface="Calibri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chemeClr val="tx1"/>
                </a:solidFill>
                <a:latin typeface="Calibri" charset="0"/>
              </a:rPr>
              <a:t>Paul Dauncey</a:t>
            </a:r>
            <a:endParaRPr lang="en-US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25D48-7DC3-F64B-AD1F-0CA57897E34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Overview of lectures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1060450"/>
            <a:ext cx="8424862" cy="51768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alibri" charset="0"/>
              </a:rPr>
              <a:t>Lecture 1: Introduction, concepts and classical results 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Lecture 2: The postulates of Relativity</a:t>
            </a:r>
          </a:p>
          <a:p>
            <a:r>
              <a:rPr lang="en-US" sz="2800" dirty="0">
                <a:latin typeface="Calibri" charset="0"/>
              </a:rPr>
              <a:t>Lecture 3: Length contraction and simultaneity</a:t>
            </a:r>
          </a:p>
          <a:p>
            <a:r>
              <a:rPr lang="en-US" sz="2800" dirty="0">
                <a:latin typeface="Calibri" charset="0"/>
              </a:rPr>
              <a:t>Lecture 4: The Lorentz transformations</a:t>
            </a:r>
          </a:p>
          <a:p>
            <a:r>
              <a:rPr lang="en-US" sz="2800" dirty="0">
                <a:latin typeface="Calibri" charset="0"/>
              </a:rPr>
              <a:t>Lecture 5: Space-time diagrams and world lines</a:t>
            </a:r>
          </a:p>
          <a:p>
            <a:r>
              <a:rPr lang="en-US" sz="2800" dirty="0">
                <a:latin typeface="Calibri" charset="0"/>
              </a:rPr>
              <a:t>Lecture 6: Four-vectors and causality</a:t>
            </a:r>
          </a:p>
          <a:p>
            <a:r>
              <a:rPr lang="en-US" sz="2800" dirty="0">
                <a:latin typeface="Calibri" charset="0"/>
              </a:rPr>
              <a:t>Lecture 7: Energy and momentum</a:t>
            </a:r>
          </a:p>
          <a:p>
            <a:r>
              <a:rPr lang="en-US" sz="2800" dirty="0">
                <a:latin typeface="Calibri" charset="0"/>
              </a:rPr>
              <a:t>Lecture 8: Energy and momentum conservation</a:t>
            </a:r>
          </a:p>
          <a:p>
            <a:r>
              <a:rPr lang="en-US" sz="2800" dirty="0">
                <a:latin typeface="Calibri" charset="0"/>
              </a:rPr>
              <a:t>Lecture 9: Particle reactions</a:t>
            </a:r>
          </a:p>
          <a:p>
            <a:r>
              <a:rPr lang="en-US" sz="2800" dirty="0">
                <a:latin typeface="Calibri" charset="0"/>
              </a:rPr>
              <a:t>Lecture 10: The relativistic Doppler effect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Previously on Relativity</a:t>
            </a:r>
            <a:endParaRPr lang="en-US" dirty="0">
              <a:latin typeface="Calibri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323528" y="836712"/>
            <a:ext cx="8535863" cy="5693866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latin typeface="Calibri" charset="0"/>
              </a:rPr>
              <a:t>Looked at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transformations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between different coordinate measurement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“frames”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Saw rotations and Galilean transformations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(Apologies: rotation angle definition wrong!)</a:t>
            </a: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</a:rPr>
              <a:t>Galilean speed transformation: u’ = u -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v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If the transformations correspond to a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symmetry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of physics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All observers must agree 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on what happened</a:t>
            </a: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  <a:cs typeface="Symbol" charset="0"/>
              </a:rPr>
              <a:t>P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hysical laws (e.g. Newton) must hold in all frames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There is no way to define an “absolute” coordinate frame</a:t>
            </a:r>
          </a:p>
        </p:txBody>
      </p:sp>
      <p:sp>
        <p:nvSpPr>
          <p:cNvPr id="1741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7F5A5D4-F033-414E-A64D-7EB5513F5D9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4" descr="Do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204864"/>
            <a:ext cx="792088" cy="1071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What we will do today</a:t>
            </a:r>
            <a:endParaRPr lang="en-US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5435334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See how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Maxwell’s equations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are not consistent with the Galilean transformations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Maxwell’s equations give a fixed speed for light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Appear to break the symmetry of Galilean frames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Discuss the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Michelson-Morley experiment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Failed to find any lack of a symmetry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Present the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postulates of Relativity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Assumes the symmetry is true, but Galileo is wrong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See our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first result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derived from the postulates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Time dilation</a:t>
            </a:r>
            <a:endParaRPr lang="en-US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Analogy with sound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4573560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Sound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travels in a medium (i.e. air) with a fixed speed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If we do an experiment with no wind, sound travels at same speed in all directions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But if there is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a wind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relative to the fixed experimental apparatus</a:t>
            </a: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</a:rPr>
              <a:t>S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ound travels faster than expected in wind direction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And slower in the opposite direction</a:t>
            </a:r>
            <a:endParaRPr lang="en-US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17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Maybe light has a medium?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83914" y="908720"/>
            <a:ext cx="8464550" cy="5435334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latin typeface="Calibri" charset="0"/>
              </a:rPr>
              <a:t>The assumed medium for light was called the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“</a:t>
            </a:r>
            <a:r>
              <a:rPr lang="en-GB" dirty="0" err="1" smtClean="0">
                <a:solidFill>
                  <a:srgbClr val="FF0000"/>
                </a:solidFill>
                <a:latin typeface="Calibri" charset="0"/>
              </a:rPr>
              <a:t>aether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”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(or “ether”)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Must occupy all space, including in vacuum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If the Earth is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not moving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through the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aether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Light will have a constant speed in all directions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But if the Earth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is moving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through the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aether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Light speed will depend on direction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aether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stationary (“rest”) frame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is special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You can tell you are in this inertial frame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This breaks the inertial frame symmetry</a:t>
            </a:r>
            <a:endParaRPr lang="en-US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64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>
          <a:xfrm>
            <a:off x="914400" y="25189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</a:t>
            </a:r>
            <a:r>
              <a:rPr lang="en-GB" dirty="0" err="1" smtClean="0">
                <a:latin typeface="Calibri" charset="0"/>
              </a:rPr>
              <a:t>aether</a:t>
            </a:r>
            <a:r>
              <a:rPr lang="en-GB" dirty="0" smtClean="0">
                <a:latin typeface="Calibri" charset="0"/>
              </a:rPr>
              <a:t> was a fact...</a:t>
            </a:r>
            <a:endParaRPr lang="en-US" dirty="0">
              <a:latin typeface="Calibri" charset="0"/>
            </a:endParaRPr>
          </a:p>
        </p:txBody>
      </p:sp>
      <p:sp>
        <p:nvSpPr>
          <p:cNvPr id="19459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FEC606B-F345-B748-891A-72993CD424A6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8" name="Picture 4" descr="everett 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1800200" cy="29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everett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9" b="40416"/>
          <a:stretch/>
        </p:blipFill>
        <p:spPr bwMode="auto">
          <a:xfrm>
            <a:off x="683568" y="3212976"/>
            <a:ext cx="8012477" cy="321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everett 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6" t="93255" r="37988" b="1891"/>
          <a:stretch/>
        </p:blipFill>
        <p:spPr bwMode="auto">
          <a:xfrm>
            <a:off x="2843808" y="1196752"/>
            <a:ext cx="385139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 Arrow 2"/>
          <p:cNvSpPr/>
          <p:nvPr/>
        </p:nvSpPr>
        <p:spPr>
          <a:xfrm rot="20112687">
            <a:off x="1269022" y="2214488"/>
            <a:ext cx="2717604" cy="29851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835696" y="6165304"/>
            <a:ext cx="6336704" cy="26696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763688" y="6381328"/>
            <a:ext cx="576064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771800" y="5877272"/>
            <a:ext cx="5400600" cy="26696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395536" y="2420888"/>
            <a:ext cx="576064" cy="1440160"/>
          </a:xfrm>
          <a:prstGeom prst="rect">
            <a:avLst/>
          </a:prstGeom>
          <a:solidFill>
            <a:srgbClr val="0070C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1691680" y="2420888"/>
            <a:ext cx="1440160" cy="144016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>
            <a:off x="1691680" y="1700808"/>
            <a:ext cx="1440160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>
            <a:off x="3779912" y="2447918"/>
            <a:ext cx="0" cy="143293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auto">
          <a:xfrm>
            <a:off x="1679022" y="4581128"/>
            <a:ext cx="1440159" cy="216024"/>
          </a:xfrm>
          <a:prstGeom prst="rect">
            <a:avLst/>
          </a:prstGeom>
          <a:solidFill>
            <a:srgbClr val="00B05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7" name="Straight Connector 16"/>
          <p:cNvCxnSpPr>
            <a:stCxn id="12" idx="3"/>
          </p:cNvCxnSpPr>
          <p:nvPr/>
        </p:nvCxnSpPr>
        <p:spPr bwMode="auto">
          <a:xfrm>
            <a:off x="971600" y="3140968"/>
            <a:ext cx="21602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2415102" y="2988568"/>
            <a:ext cx="0" cy="1524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2440338" y="3140968"/>
            <a:ext cx="0" cy="1524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1907704" y="4869160"/>
            <a:ext cx="1008112" cy="432048"/>
            <a:chOff x="1907704" y="5157192"/>
            <a:chExt cx="1008112" cy="432048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2339752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2483768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2627784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2771800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2195736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051720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Rectangle 26"/>
            <p:cNvSpPr/>
            <p:nvPr/>
          </p:nvSpPr>
          <p:spPr bwMode="auto">
            <a:xfrm>
              <a:off x="1907704" y="5157192"/>
              <a:ext cx="1008112" cy="43204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788024" y="1700808"/>
            <a:ext cx="3384376" cy="3096344"/>
            <a:chOff x="5004048" y="1988840"/>
            <a:chExt cx="3384376" cy="3096344"/>
          </a:xfrm>
        </p:grpSpPr>
        <p:sp>
          <p:nvSpPr>
            <p:cNvPr id="29" name="Rectangle 28"/>
            <p:cNvSpPr/>
            <p:nvPr/>
          </p:nvSpPr>
          <p:spPr bwMode="auto">
            <a:xfrm>
              <a:off x="5004048" y="2708920"/>
              <a:ext cx="576064" cy="1440160"/>
            </a:xfrm>
            <a:prstGeom prst="rect">
              <a:avLst/>
            </a:prstGeom>
            <a:solidFill>
              <a:srgbClr val="0070C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flipV="1">
              <a:off x="6300192" y="2728723"/>
              <a:ext cx="1440160" cy="144016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 bwMode="auto">
            <a:xfrm>
              <a:off x="6300192" y="1988840"/>
              <a:ext cx="1440160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>
              <a:off x="8388424" y="2735950"/>
              <a:ext cx="0" cy="143293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 bwMode="auto">
            <a:xfrm>
              <a:off x="6287534" y="4869160"/>
              <a:ext cx="1440159" cy="216024"/>
            </a:xfrm>
            <a:prstGeom prst="rect">
              <a:avLst/>
            </a:prstGeom>
            <a:solidFill>
              <a:srgbClr val="00B05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34" name="Straight Connector 33"/>
          <p:cNvCxnSpPr>
            <a:stCxn id="29" idx="3"/>
          </p:cNvCxnSpPr>
          <p:nvPr/>
        </p:nvCxnSpPr>
        <p:spPr bwMode="auto">
          <a:xfrm>
            <a:off x="5364088" y="3140968"/>
            <a:ext cx="21602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6807590" y="2988568"/>
            <a:ext cx="0" cy="1524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6832826" y="3140968"/>
            <a:ext cx="0" cy="1524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ight Arrow 36"/>
          <p:cNvSpPr/>
          <p:nvPr/>
        </p:nvSpPr>
        <p:spPr bwMode="auto">
          <a:xfrm flipH="1">
            <a:off x="7956376" y="1700808"/>
            <a:ext cx="79208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Right Arrow 37"/>
          <p:cNvSpPr/>
          <p:nvPr/>
        </p:nvSpPr>
        <p:spPr bwMode="auto">
          <a:xfrm flipH="1">
            <a:off x="7956376" y="4077072"/>
            <a:ext cx="79208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287533" y="4869160"/>
            <a:ext cx="1008112" cy="432048"/>
            <a:chOff x="6287533" y="5157192"/>
            <a:chExt cx="1008112" cy="432048"/>
          </a:xfrm>
        </p:grpSpPr>
        <p:cxnSp>
          <p:nvCxnSpPr>
            <p:cNvPr id="40" name="Straight Connector 39"/>
            <p:cNvCxnSpPr/>
            <p:nvPr/>
          </p:nvCxnSpPr>
          <p:spPr bwMode="auto">
            <a:xfrm>
              <a:off x="6804248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40"/>
            <p:cNvSpPr/>
            <p:nvPr/>
          </p:nvSpPr>
          <p:spPr bwMode="auto">
            <a:xfrm>
              <a:off x="6287533" y="5157192"/>
              <a:ext cx="1008112" cy="43204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6948264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7092280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7236296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660232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6516216" y="5157192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Rectangle 46"/>
          <p:cNvSpPr/>
          <p:nvPr/>
        </p:nvSpPr>
        <p:spPr bwMode="auto">
          <a:xfrm>
            <a:off x="1691680" y="1592796"/>
            <a:ext cx="1427501" cy="10801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084168" y="1592796"/>
            <a:ext cx="1427501" cy="10801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779912" y="2447918"/>
            <a:ext cx="144015" cy="141313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8172400" y="2467721"/>
            <a:ext cx="144015" cy="141313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028384" y="1268760"/>
            <a:ext cx="87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Aether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457200" y="53975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The Michelson-Morley experiment</a:t>
            </a:r>
            <a:endParaRPr lang="en-US" dirty="0"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0 L 0.29583 0 L 0.15885 0 " pathEditMode="relative" ptsTypes="AAA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94444E-6 0 L -1.94444E-6 -0.18889 L -0.00087 0.21227 " pathEditMode="relative" rAng="0" ptsTypes="AAA">
                                      <p:cBhvr>
                                        <p:cTn id="1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1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-0.00903 L -0.00052 0.18982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3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0.2875 0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875 0 L 0.14566 0 " pathEditMode="relative" rAng="0" ptsTypes="AA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1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94444E-6 0 L -1.94444E-6 -0.18889 L -0.00087 0.21227 " pathEditMode="relative" rAng="0" ptsTypes="AAA">
                                      <p:cBhvr>
                                        <p:cTn id="5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15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0312 -0.00903 L -0.00312 0.18982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8" grpId="0" animBg="1"/>
      <p:bldP spid="50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Rotate the whole experiment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27784" y="4797152"/>
            <a:ext cx="720080" cy="432048"/>
            <a:chOff x="1979712" y="6021288"/>
            <a:chExt cx="720080" cy="432048"/>
          </a:xfrm>
        </p:grpSpPr>
        <p:cxnSp>
          <p:nvCxnSpPr>
            <p:cNvPr id="25" name="Straight Connector 24"/>
            <p:cNvCxnSpPr/>
            <p:nvPr/>
          </p:nvCxnSpPr>
          <p:spPr bwMode="auto">
            <a:xfrm>
              <a:off x="2267744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411760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2555776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2699792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2123728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1979712" y="6021288"/>
              <a:ext cx="0" cy="432048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oup 2"/>
          <p:cNvGrpSpPr/>
          <p:nvPr/>
        </p:nvGrpSpPr>
        <p:grpSpPr>
          <a:xfrm>
            <a:off x="395536" y="1052736"/>
            <a:ext cx="3528391" cy="3204356"/>
            <a:chOff x="395536" y="1592796"/>
            <a:chExt cx="3528391" cy="3204356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95536" y="2420888"/>
              <a:ext cx="576064" cy="1440160"/>
            </a:xfrm>
            <a:prstGeom prst="rect">
              <a:avLst/>
            </a:prstGeom>
            <a:solidFill>
              <a:srgbClr val="0070C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 flipV="1">
              <a:off x="1691680" y="2420888"/>
              <a:ext cx="1440160" cy="144016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>
              <a:off x="1691680" y="1700808"/>
              <a:ext cx="1440160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auto">
            <a:xfrm>
              <a:off x="3779912" y="2447918"/>
              <a:ext cx="0" cy="1432933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1679022" y="4581128"/>
              <a:ext cx="1440159" cy="216024"/>
            </a:xfrm>
            <a:prstGeom prst="rect">
              <a:avLst/>
            </a:prstGeom>
            <a:solidFill>
              <a:srgbClr val="00B05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1691680" y="1592796"/>
              <a:ext cx="1427501" cy="108012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3779912" y="2447918"/>
              <a:ext cx="144015" cy="141313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rgbClr val="FE9914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4" name="Right Arrow 33"/>
          <p:cNvSpPr/>
          <p:nvPr/>
        </p:nvSpPr>
        <p:spPr bwMode="auto">
          <a:xfrm flipH="1">
            <a:off x="3635896" y="1412776"/>
            <a:ext cx="79208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07904" y="980728"/>
            <a:ext cx="87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Aether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1331640" y="4797152"/>
            <a:ext cx="2160240" cy="43204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4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851" b="12714"/>
          <a:stretch/>
        </p:blipFill>
        <p:spPr>
          <a:xfrm>
            <a:off x="5220072" y="2206656"/>
            <a:ext cx="3514003" cy="2014432"/>
          </a:xfrm>
        </p:spPr>
      </p:pic>
      <p:sp>
        <p:nvSpPr>
          <p:cNvPr id="45" name="Right Arrow 44"/>
          <p:cNvSpPr/>
          <p:nvPr/>
        </p:nvSpPr>
        <p:spPr bwMode="auto">
          <a:xfrm rot="15691459" flipH="1">
            <a:off x="7302890" y="1935934"/>
            <a:ext cx="79208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38078" y="1268760"/>
            <a:ext cx="87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Aether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&quot;No&quot; Symbol 6"/>
          <p:cNvSpPr/>
          <p:nvPr/>
        </p:nvSpPr>
        <p:spPr>
          <a:xfrm>
            <a:off x="611560" y="5517232"/>
            <a:ext cx="1080120" cy="1008112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91680" y="551723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No shift seen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8" name="&quot;No&quot; Symbol 47"/>
          <p:cNvSpPr/>
          <p:nvPr/>
        </p:nvSpPr>
        <p:spPr>
          <a:xfrm>
            <a:off x="5796136" y="5013176"/>
            <a:ext cx="1080120" cy="1008112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76256" y="501317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Still no shift seen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48064" y="3068960"/>
            <a:ext cx="432048" cy="432048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292080" y="2852936"/>
            <a:ext cx="144016" cy="93610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70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024E-6 -1.58455E-6 L -0.12613 -1.58455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2613 -1.58455E-6 L 4.35024E-6 -1.58455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7" grpId="0" animBg="1"/>
      <p:bldP spid="47" grpId="0"/>
      <p:bldP spid="48" grpId="0" animBg="1"/>
      <p:bldP spid="49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postulates of Relativity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55922" y="1091405"/>
            <a:ext cx="8464550" cy="4425827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There are only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two postulates = assumptions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laws of physics are the same in all inertial frames, i.e. coordinate frames moving uniformly relative to each other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latin typeface="Calibri" charset="0"/>
              </a:rPr>
              <a:t>The speed of light c in vacuum is independent of the speed of the light source and has the same value for all inertial observers</a:t>
            </a:r>
            <a:endParaRPr lang="en-GB" dirty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No violation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of the postulates has ever been seen experimentally</a:t>
            </a:r>
            <a:endParaRPr lang="en-US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9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Arrow Connector 49"/>
          <p:cNvCxnSpPr/>
          <p:nvPr/>
        </p:nvCxnSpPr>
        <p:spPr>
          <a:xfrm flipV="1">
            <a:off x="3203848" y="1412776"/>
            <a:ext cx="0" cy="432008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all-seeing observer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143586" y="1412776"/>
            <a:ext cx="0" cy="43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143586" y="5733256"/>
            <a:ext cx="54726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2287602" y="1700808"/>
            <a:ext cx="906976" cy="3958386"/>
            <a:chOff x="1835696" y="1484784"/>
            <a:chExt cx="906976" cy="3958386"/>
          </a:xfrm>
        </p:grpSpPr>
        <p:pic>
          <p:nvPicPr>
            <p:cNvPr id="20" name="Picture 19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1484784"/>
              <a:ext cx="906976" cy="934050"/>
            </a:xfrm>
            <a:prstGeom prst="rect">
              <a:avLst/>
            </a:prstGeom>
          </p:spPr>
        </p:pic>
        <p:pic>
          <p:nvPicPr>
            <p:cNvPr id="24" name="Picture 23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2492896"/>
              <a:ext cx="906976" cy="934050"/>
            </a:xfrm>
            <a:prstGeom prst="rect">
              <a:avLst/>
            </a:prstGeom>
          </p:spPr>
        </p:pic>
        <p:pic>
          <p:nvPicPr>
            <p:cNvPr id="25" name="Picture 24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3501008"/>
              <a:ext cx="906976" cy="934050"/>
            </a:xfrm>
            <a:prstGeom prst="rect">
              <a:avLst/>
            </a:prstGeom>
          </p:spPr>
        </p:pic>
        <p:pic>
          <p:nvPicPr>
            <p:cNvPr id="26" name="Picture 25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4509120"/>
              <a:ext cx="906976" cy="93405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295714" y="1702862"/>
            <a:ext cx="906976" cy="3958386"/>
            <a:chOff x="1835696" y="1484784"/>
            <a:chExt cx="906976" cy="3958386"/>
          </a:xfrm>
        </p:grpSpPr>
        <p:pic>
          <p:nvPicPr>
            <p:cNvPr id="29" name="Picture 28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1484784"/>
              <a:ext cx="906976" cy="934050"/>
            </a:xfrm>
            <a:prstGeom prst="rect">
              <a:avLst/>
            </a:prstGeom>
          </p:spPr>
        </p:pic>
        <p:pic>
          <p:nvPicPr>
            <p:cNvPr id="30" name="Picture 29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2492896"/>
              <a:ext cx="906976" cy="934050"/>
            </a:xfrm>
            <a:prstGeom prst="rect">
              <a:avLst/>
            </a:prstGeom>
          </p:spPr>
        </p:pic>
        <p:pic>
          <p:nvPicPr>
            <p:cNvPr id="31" name="Picture 30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3501008"/>
              <a:ext cx="906976" cy="934050"/>
            </a:xfrm>
            <a:prstGeom prst="rect">
              <a:avLst/>
            </a:prstGeom>
          </p:spPr>
        </p:pic>
        <p:pic>
          <p:nvPicPr>
            <p:cNvPr id="32" name="Picture 31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4509120"/>
              <a:ext cx="906976" cy="934050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4303826" y="1700808"/>
            <a:ext cx="906976" cy="3958386"/>
            <a:chOff x="1835696" y="1484784"/>
            <a:chExt cx="906976" cy="3958386"/>
          </a:xfrm>
        </p:grpSpPr>
        <p:pic>
          <p:nvPicPr>
            <p:cNvPr id="34" name="Picture 33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1484784"/>
              <a:ext cx="906976" cy="934050"/>
            </a:xfrm>
            <a:prstGeom prst="rect">
              <a:avLst/>
            </a:prstGeom>
          </p:spPr>
        </p:pic>
        <p:pic>
          <p:nvPicPr>
            <p:cNvPr id="35" name="Picture 34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2492896"/>
              <a:ext cx="906976" cy="934050"/>
            </a:xfrm>
            <a:prstGeom prst="rect">
              <a:avLst/>
            </a:prstGeom>
          </p:spPr>
        </p:pic>
        <p:pic>
          <p:nvPicPr>
            <p:cNvPr id="36" name="Picture 35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3501008"/>
              <a:ext cx="906976" cy="934050"/>
            </a:xfrm>
            <a:prstGeom prst="rect">
              <a:avLst/>
            </a:prstGeom>
          </p:spPr>
        </p:pic>
        <p:pic>
          <p:nvPicPr>
            <p:cNvPr id="37" name="Picture 36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4509120"/>
              <a:ext cx="906976" cy="934050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5311938" y="1700808"/>
            <a:ext cx="906976" cy="3958386"/>
            <a:chOff x="1835696" y="1484784"/>
            <a:chExt cx="906976" cy="3958386"/>
          </a:xfrm>
        </p:grpSpPr>
        <p:pic>
          <p:nvPicPr>
            <p:cNvPr id="39" name="Picture 38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1484784"/>
              <a:ext cx="906976" cy="934050"/>
            </a:xfrm>
            <a:prstGeom prst="rect">
              <a:avLst/>
            </a:prstGeom>
          </p:spPr>
        </p:pic>
        <p:pic>
          <p:nvPicPr>
            <p:cNvPr id="40" name="Picture 39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2492896"/>
              <a:ext cx="906976" cy="934050"/>
            </a:xfrm>
            <a:prstGeom prst="rect">
              <a:avLst/>
            </a:prstGeom>
          </p:spPr>
        </p:pic>
        <p:pic>
          <p:nvPicPr>
            <p:cNvPr id="41" name="Picture 40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3501008"/>
              <a:ext cx="906976" cy="934050"/>
            </a:xfrm>
            <a:prstGeom prst="rect">
              <a:avLst/>
            </a:prstGeom>
          </p:spPr>
        </p:pic>
        <p:pic>
          <p:nvPicPr>
            <p:cNvPr id="42" name="Picture 41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4509120"/>
              <a:ext cx="906976" cy="934050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6320050" y="1700808"/>
            <a:ext cx="906976" cy="3958386"/>
            <a:chOff x="1835696" y="1484784"/>
            <a:chExt cx="906976" cy="3958386"/>
          </a:xfrm>
        </p:grpSpPr>
        <p:pic>
          <p:nvPicPr>
            <p:cNvPr id="44" name="Picture 43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1484784"/>
              <a:ext cx="906976" cy="934050"/>
            </a:xfrm>
            <a:prstGeom prst="rect">
              <a:avLst/>
            </a:prstGeom>
          </p:spPr>
        </p:pic>
        <p:pic>
          <p:nvPicPr>
            <p:cNvPr id="45" name="Picture 44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2492896"/>
              <a:ext cx="906976" cy="934050"/>
            </a:xfrm>
            <a:prstGeom prst="rect">
              <a:avLst/>
            </a:prstGeom>
          </p:spPr>
        </p:pic>
        <p:pic>
          <p:nvPicPr>
            <p:cNvPr id="46" name="Picture 45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3501008"/>
              <a:ext cx="906976" cy="934050"/>
            </a:xfrm>
            <a:prstGeom prst="rect">
              <a:avLst/>
            </a:prstGeom>
          </p:spPr>
        </p:pic>
        <p:pic>
          <p:nvPicPr>
            <p:cNvPr id="47" name="Picture 46" descr="professional-outdoor-replica-cctv-camera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7" t="3146" r="4695" b="6297"/>
            <a:stretch/>
          </p:blipFill>
          <p:spPr>
            <a:xfrm>
              <a:off x="1835696" y="4509120"/>
              <a:ext cx="906976" cy="934050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7328162" y="5714092"/>
            <a:ext cx="412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x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11538" y="1268760"/>
            <a:ext cx="412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y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6228184" y="1412776"/>
            <a:ext cx="0" cy="432008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5292080" y="1412776"/>
            <a:ext cx="0" cy="432008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4283968" y="1412776"/>
            <a:ext cx="0" cy="432008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2123728" y="4653136"/>
            <a:ext cx="5544616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2195736" y="2636912"/>
            <a:ext cx="5544616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2123728" y="3645024"/>
            <a:ext cx="5544616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711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Relative motion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4" y="836712"/>
            <a:ext cx="8785671" cy="134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Rashid</a:t>
            </a:r>
            <a:r>
              <a:rPr lang="en-US" sz="2400" dirty="0" smtClean="0"/>
              <a:t> is a traffic cop at </a:t>
            </a:r>
            <a:r>
              <a:rPr lang="en-US" sz="2400" dirty="0" smtClean="0">
                <a:solidFill>
                  <a:srgbClr val="FF0000"/>
                </a:solidFill>
              </a:rPr>
              <a:t>Rest</a:t>
            </a:r>
            <a:r>
              <a:rPr lang="en-US" sz="2400" dirty="0" smtClean="0"/>
              <a:t> by a </a:t>
            </a:r>
            <a:r>
              <a:rPr lang="en-US" sz="2400" dirty="0" err="1" smtClean="0"/>
              <a:t>hyperway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Sam</a:t>
            </a:r>
            <a:r>
              <a:rPr lang="en-US" sz="2400" dirty="0" smtClean="0"/>
              <a:t> is </a:t>
            </a:r>
            <a:r>
              <a:rPr lang="en-US" sz="2400" dirty="0" smtClean="0">
                <a:solidFill>
                  <a:srgbClr val="FF0000"/>
                </a:solidFill>
              </a:rPr>
              <a:t>Superfast</a:t>
            </a:r>
            <a:r>
              <a:rPr lang="en-US" sz="2400" dirty="0" smtClean="0"/>
              <a:t> going at 2.9×10</a:t>
            </a:r>
            <a:r>
              <a:rPr lang="en-US" sz="2400" baseline="30000" dirty="0" smtClean="0"/>
              <a:t>8</a:t>
            </a:r>
            <a:r>
              <a:rPr lang="en-US" sz="2400" dirty="0" smtClean="0"/>
              <a:t> m/s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Beth</a:t>
            </a:r>
            <a:r>
              <a:rPr lang="en-US" sz="2400" dirty="0" smtClean="0"/>
              <a:t> is light </a:t>
            </a:r>
            <a:r>
              <a:rPr lang="en-US" sz="2400" dirty="0" smtClean="0">
                <a:solidFill>
                  <a:srgbClr val="FF0000"/>
                </a:solidFill>
              </a:rPr>
              <a:t>Beam</a:t>
            </a:r>
            <a:r>
              <a:rPr lang="en-US" sz="2400" dirty="0" smtClean="0"/>
              <a:t> emitted by Sam</a:t>
            </a:r>
            <a:endParaRPr lang="en-US" sz="2400" dirty="0"/>
          </a:p>
        </p:txBody>
      </p:sp>
      <p:pic>
        <p:nvPicPr>
          <p:cNvPr id="10" name="Picture 9" descr="rashidc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59" y="2132856"/>
            <a:ext cx="912101" cy="1368152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339752" y="3861048"/>
            <a:ext cx="1296144" cy="643479"/>
          </a:xfrm>
          <a:custGeom>
            <a:avLst/>
            <a:gdLst>
              <a:gd name="connsiteX0" fmla="*/ 0 w 1533965"/>
              <a:gd name="connsiteY0" fmla="*/ 0 h 643479"/>
              <a:gd name="connsiteX1" fmla="*/ 379367 w 1533965"/>
              <a:gd name="connsiteY1" fmla="*/ 643324 h 643479"/>
              <a:gd name="connsiteX2" fmla="*/ 742241 w 1533965"/>
              <a:gd name="connsiteY2" fmla="*/ 65982 h 643479"/>
              <a:gd name="connsiteX3" fmla="*/ 1187586 w 1533965"/>
              <a:gd name="connsiteY3" fmla="*/ 577342 h 643479"/>
              <a:gd name="connsiteX4" fmla="*/ 1533965 w 1533965"/>
              <a:gd name="connsiteY4" fmla="*/ 82478 h 643479"/>
              <a:gd name="connsiteX5" fmla="*/ 1533965 w 1533965"/>
              <a:gd name="connsiteY5" fmla="*/ 82478 h 64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3965" h="643479">
                <a:moveTo>
                  <a:pt x="0" y="0"/>
                </a:moveTo>
                <a:cubicBezTo>
                  <a:pt x="127830" y="316163"/>
                  <a:pt x="255660" y="632327"/>
                  <a:pt x="379367" y="643324"/>
                </a:cubicBezTo>
                <a:cubicBezTo>
                  <a:pt x="503074" y="654321"/>
                  <a:pt x="607538" y="76979"/>
                  <a:pt x="742241" y="65982"/>
                </a:cubicBezTo>
                <a:cubicBezTo>
                  <a:pt x="876944" y="54985"/>
                  <a:pt x="1055632" y="574593"/>
                  <a:pt x="1187586" y="577342"/>
                </a:cubicBezTo>
                <a:cubicBezTo>
                  <a:pt x="1319540" y="580091"/>
                  <a:pt x="1533965" y="82478"/>
                  <a:pt x="1533965" y="82478"/>
                </a:cubicBezTo>
                <a:lnTo>
                  <a:pt x="1533965" y="82478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amca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7" b="29427"/>
          <a:stretch/>
        </p:blipFill>
        <p:spPr>
          <a:xfrm>
            <a:off x="179512" y="3645024"/>
            <a:ext cx="2083296" cy="824296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54505" y="4653136"/>
            <a:ext cx="8785671" cy="179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dirty="0" smtClean="0"/>
              <a:t>Go to </a:t>
            </a:r>
            <a:r>
              <a:rPr lang="en-GB" sz="2400" dirty="0" smtClean="0">
                <a:latin typeface="Calibri" charset="0"/>
                <a:hlinkClick r:id="rId4"/>
              </a:rPr>
              <a:t>www.menti.com</a:t>
            </a:r>
            <a:r>
              <a:rPr lang="en-GB" sz="2400" dirty="0" smtClean="0">
                <a:latin typeface="Calibri" charset="0"/>
              </a:rPr>
              <a:t> and enter </a:t>
            </a:r>
            <a:r>
              <a:rPr lang="en-GB" sz="2400" dirty="0">
                <a:latin typeface="Calibri" charset="0"/>
              </a:rPr>
              <a:t>code </a:t>
            </a:r>
            <a:r>
              <a:rPr lang="en-GB" sz="2400" dirty="0" smtClean="0">
                <a:solidFill>
                  <a:srgbClr val="FF0000"/>
                </a:solidFill>
                <a:latin typeface="Calibri" charset="0"/>
              </a:rPr>
              <a:t>15 37 34</a:t>
            </a:r>
            <a:endParaRPr lang="en-GB" sz="2400" dirty="0">
              <a:solidFill>
                <a:srgbClr val="FF0000"/>
              </a:solidFill>
              <a:latin typeface="Calibri" charset="0"/>
            </a:endParaRPr>
          </a:p>
          <a:p>
            <a:r>
              <a:rPr lang="en-US" sz="2400" dirty="0" smtClean="0"/>
              <a:t>Question 1: </a:t>
            </a:r>
            <a:r>
              <a:rPr lang="en-US" sz="2400" dirty="0"/>
              <a:t>What speed </a:t>
            </a:r>
            <a:r>
              <a:rPr lang="en-US" sz="2400" dirty="0" smtClean="0"/>
              <a:t>does </a:t>
            </a:r>
            <a:r>
              <a:rPr lang="en-US" sz="2400" dirty="0" smtClean="0">
                <a:solidFill>
                  <a:srgbClr val="FF0000"/>
                </a:solidFill>
              </a:rPr>
              <a:t>Rashid</a:t>
            </a:r>
            <a:r>
              <a:rPr lang="en-US" sz="2400" dirty="0" smtClean="0"/>
              <a:t> observe </a:t>
            </a:r>
            <a:r>
              <a:rPr lang="en-US" sz="2400" dirty="0" smtClean="0">
                <a:solidFill>
                  <a:srgbClr val="FF0000"/>
                </a:solidFill>
              </a:rPr>
              <a:t>Beth</a:t>
            </a:r>
            <a:r>
              <a:rPr lang="en-US" sz="2400" dirty="0" smtClean="0"/>
              <a:t> moving </a:t>
            </a:r>
            <a:r>
              <a:rPr lang="en-US" sz="2400" dirty="0"/>
              <a:t>at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Question 2: </a:t>
            </a:r>
            <a:r>
              <a:rPr lang="en-US" sz="2400" dirty="0"/>
              <a:t>W</a:t>
            </a:r>
            <a:r>
              <a:rPr lang="en-US" sz="2400" dirty="0" smtClean="0"/>
              <a:t>hat speed does </a:t>
            </a:r>
            <a:r>
              <a:rPr lang="en-US" sz="2400" dirty="0" smtClean="0">
                <a:solidFill>
                  <a:srgbClr val="FF0000"/>
                </a:solidFill>
              </a:rPr>
              <a:t>Sam</a:t>
            </a:r>
            <a:r>
              <a:rPr lang="en-US" sz="2400" dirty="0" smtClean="0"/>
              <a:t> observe </a:t>
            </a:r>
            <a:r>
              <a:rPr lang="en-US" sz="2400" dirty="0" smtClean="0">
                <a:solidFill>
                  <a:srgbClr val="FF0000"/>
                </a:solidFill>
              </a:rPr>
              <a:t>Beth</a:t>
            </a:r>
            <a:r>
              <a:rPr lang="en-US" sz="2400" dirty="0" smtClean="0"/>
              <a:t> moving at?</a:t>
            </a:r>
          </a:p>
          <a:p>
            <a:r>
              <a:rPr lang="en-US" sz="2400" dirty="0"/>
              <a:t>Question </a:t>
            </a:r>
            <a:r>
              <a:rPr lang="en-US" sz="2400" dirty="0" smtClean="0"/>
              <a:t>3: </a:t>
            </a:r>
            <a:r>
              <a:rPr lang="en-US" sz="2400" dirty="0"/>
              <a:t>What speed does </a:t>
            </a:r>
            <a:r>
              <a:rPr lang="en-US" sz="2400" dirty="0">
                <a:solidFill>
                  <a:srgbClr val="FF0000"/>
                </a:solidFill>
              </a:rPr>
              <a:t>Sam</a:t>
            </a:r>
            <a:r>
              <a:rPr lang="en-US" sz="2400" dirty="0"/>
              <a:t> observe </a:t>
            </a:r>
            <a:r>
              <a:rPr lang="en-US" sz="2400" dirty="0">
                <a:solidFill>
                  <a:srgbClr val="FF0000"/>
                </a:solidFill>
              </a:rPr>
              <a:t>Rashid</a:t>
            </a:r>
            <a:r>
              <a:rPr lang="en-US" sz="2400" dirty="0"/>
              <a:t> moving at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4701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971E-7 4.48994E-6 L 1.02085 0.003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2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16887E-6 9.02151E-7 L 0.79587 0.00578 " pathEditMode="relative" rAng="0" ptsTypes="AA">
                                      <p:cBhvr>
                                        <p:cTn id="10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85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Relative motion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4" y="972475"/>
            <a:ext cx="8785671" cy="317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/>
              <a:t>Qus</a:t>
            </a:r>
            <a:r>
              <a:rPr lang="en-US" sz="2800" dirty="0" smtClean="0"/>
              <a:t> 1&amp;2: Rashid and Sam both see Beth moving </a:t>
            </a:r>
            <a:r>
              <a:rPr lang="en-US" sz="2800" dirty="0"/>
              <a:t>at </a:t>
            </a:r>
            <a:r>
              <a:rPr lang="en-US" sz="2800" dirty="0">
                <a:solidFill>
                  <a:srgbClr val="FF0000"/>
                </a:solidFill>
              </a:rPr>
              <a:t>c = 3.0×10</a:t>
            </a:r>
            <a:r>
              <a:rPr lang="en-US" sz="2800" baseline="30000" dirty="0">
                <a:solidFill>
                  <a:srgbClr val="FF0000"/>
                </a:solidFill>
              </a:rPr>
              <a:t>8</a:t>
            </a:r>
            <a:r>
              <a:rPr lang="en-US" sz="2800" dirty="0">
                <a:solidFill>
                  <a:srgbClr val="FF0000"/>
                </a:solidFill>
              </a:rPr>
              <a:t> m/</a:t>
            </a:r>
            <a:r>
              <a:rPr lang="en-US" sz="2800" dirty="0" smtClean="0">
                <a:solidFill>
                  <a:srgbClr val="FF0000"/>
                </a:solidFill>
              </a:rPr>
              <a:t>s</a:t>
            </a:r>
          </a:p>
          <a:p>
            <a:pPr lvl="1"/>
            <a:r>
              <a:rPr lang="en-US" sz="2400" dirty="0" smtClean="0"/>
              <a:t>The second postulate says this must be true</a:t>
            </a:r>
          </a:p>
          <a:p>
            <a:r>
              <a:rPr lang="en-US" sz="2800" dirty="0" err="1" smtClean="0"/>
              <a:t>Qu</a:t>
            </a:r>
            <a:r>
              <a:rPr lang="en-US" sz="2800" dirty="0" smtClean="0"/>
              <a:t> 3: Sam sees Rashid moving at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−2.9×10</a:t>
            </a:r>
            <a:r>
              <a:rPr lang="en-US" sz="2800" baseline="30000" dirty="0" smtClean="0">
                <a:solidFill>
                  <a:srgbClr val="FF0000"/>
                </a:solidFill>
              </a:rPr>
              <a:t>8</a:t>
            </a:r>
            <a:r>
              <a:rPr lang="en-US" sz="2800" dirty="0" smtClean="0">
                <a:solidFill>
                  <a:srgbClr val="FF0000"/>
                </a:solidFill>
              </a:rPr>
              <a:t> m/s</a:t>
            </a:r>
          </a:p>
          <a:p>
            <a:pPr lvl="1"/>
            <a:r>
              <a:rPr lang="en-US" sz="2400" dirty="0" smtClean="0"/>
              <a:t>If they did not agree on their relative speed, there would have to be some other difference between the two frames</a:t>
            </a:r>
          </a:p>
          <a:p>
            <a:pPr lvl="1"/>
            <a:r>
              <a:rPr lang="en-US" sz="2400" dirty="0" smtClean="0"/>
              <a:t>But the first postulate says all inertial frames are equivalent</a:t>
            </a:r>
            <a:endParaRPr lang="en-US" dirty="0"/>
          </a:p>
        </p:txBody>
      </p:sp>
      <p:pic>
        <p:nvPicPr>
          <p:cNvPr id="10" name="Picture 9" descr="rashidc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149080"/>
            <a:ext cx="912101" cy="1368152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339752" y="5629040"/>
            <a:ext cx="1296144" cy="643479"/>
          </a:xfrm>
          <a:custGeom>
            <a:avLst/>
            <a:gdLst>
              <a:gd name="connsiteX0" fmla="*/ 0 w 1533965"/>
              <a:gd name="connsiteY0" fmla="*/ 0 h 643479"/>
              <a:gd name="connsiteX1" fmla="*/ 379367 w 1533965"/>
              <a:gd name="connsiteY1" fmla="*/ 643324 h 643479"/>
              <a:gd name="connsiteX2" fmla="*/ 742241 w 1533965"/>
              <a:gd name="connsiteY2" fmla="*/ 65982 h 643479"/>
              <a:gd name="connsiteX3" fmla="*/ 1187586 w 1533965"/>
              <a:gd name="connsiteY3" fmla="*/ 577342 h 643479"/>
              <a:gd name="connsiteX4" fmla="*/ 1533965 w 1533965"/>
              <a:gd name="connsiteY4" fmla="*/ 82478 h 643479"/>
              <a:gd name="connsiteX5" fmla="*/ 1533965 w 1533965"/>
              <a:gd name="connsiteY5" fmla="*/ 82478 h 64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3965" h="643479">
                <a:moveTo>
                  <a:pt x="0" y="0"/>
                </a:moveTo>
                <a:cubicBezTo>
                  <a:pt x="127830" y="316163"/>
                  <a:pt x="255660" y="632327"/>
                  <a:pt x="379367" y="643324"/>
                </a:cubicBezTo>
                <a:cubicBezTo>
                  <a:pt x="503074" y="654321"/>
                  <a:pt x="607538" y="76979"/>
                  <a:pt x="742241" y="65982"/>
                </a:cubicBezTo>
                <a:cubicBezTo>
                  <a:pt x="876944" y="54985"/>
                  <a:pt x="1055632" y="574593"/>
                  <a:pt x="1187586" y="577342"/>
                </a:cubicBezTo>
                <a:cubicBezTo>
                  <a:pt x="1319540" y="580091"/>
                  <a:pt x="1533965" y="82478"/>
                  <a:pt x="1533965" y="82478"/>
                </a:cubicBezTo>
                <a:lnTo>
                  <a:pt x="1533965" y="82478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amca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7" b="29427"/>
          <a:stretch/>
        </p:blipFill>
        <p:spPr>
          <a:xfrm>
            <a:off x="1691680" y="5485024"/>
            <a:ext cx="2083296" cy="82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22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16887E-6 9.02151E-7 L 0.79587 0.00578 " pathEditMode="relative" rAng="0" ptsTypes="AA">
                                      <p:cBhvr>
                                        <p:cTn id="8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85" y="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426E-6 -2.49827E-6 L -1.12162 -0.005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3635896" y="4961247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724128" y="30689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24128" y="3067297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4128" y="30689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24128" y="30689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24128" y="30689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4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24128" y="30689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stationary light clock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384000" y="4941168"/>
            <a:ext cx="504056" cy="43204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834616" y="1916832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35696" y="1340768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75657" y="4653136"/>
            <a:ext cx="237626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Light pulse emitter and detector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9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5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5.55556E-7 -0.4516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5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971600" y="3501008"/>
            <a:ext cx="1440160" cy="0"/>
          </a:xfrm>
          <a:prstGeom prst="line">
            <a:avLst/>
          </a:prstGeom>
          <a:ln w="76200">
            <a:solidFill>
              <a:srgbClr val="66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19672" y="6525344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27584" y="188640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4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95091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moving light clock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308304" y="2492896"/>
            <a:ext cx="720080" cy="720080"/>
          </a:xfrm>
          <a:prstGeom prst="rect">
            <a:avLst/>
          </a:prstGeom>
          <a:noFill/>
          <a:ln w="38100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619672" y="2996952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 bwMode="auto">
          <a:xfrm>
            <a:off x="1403648" y="6453336"/>
            <a:ext cx="323904" cy="288032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403648" y="2924944"/>
            <a:ext cx="323904" cy="288032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78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5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3.33333E-6 -0.41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16146E-6 L 0.71042 -4.16146E-6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2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0667E-6 -5.52857E-7 L 0.11744 -0.45131 L 0.24392 -0.00092 L 0.3664 -0.45408 L 0.48662 -0.00092 L 0.6091 -0.45131 L 0.72098 -0.00925 " pathEditMode="relative" rAng="0" ptsTypes="AAAAAAA">
                                      <p:cBhvr>
                                        <p:cTn id="2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49" y="-227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67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33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6449E-7 5.80615E-7 L 0.73089 5.80615E-7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endCxn id="25" idx="0"/>
          </p:cNvCxnSpPr>
          <p:nvPr/>
        </p:nvCxnSpPr>
        <p:spPr>
          <a:xfrm flipH="1">
            <a:off x="1565600" y="188640"/>
            <a:ext cx="0" cy="27363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71600" y="3501008"/>
            <a:ext cx="1440160" cy="0"/>
          </a:xfrm>
          <a:prstGeom prst="line">
            <a:avLst/>
          </a:prstGeom>
          <a:ln w="76200">
            <a:solidFill>
              <a:srgbClr val="66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19672" y="6525344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27584" y="188640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4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11760" y="148478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95091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moving light clock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08304" y="2492896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308304" y="2492896"/>
            <a:ext cx="720080" cy="720080"/>
          </a:xfrm>
          <a:prstGeom prst="rect">
            <a:avLst/>
          </a:prstGeom>
          <a:noFill/>
          <a:ln w="38100" cap="flat" cmpd="sng" algn="ctr">
            <a:solidFill>
              <a:srgbClr val="00CC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619672" y="2996952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 bwMode="auto">
          <a:xfrm>
            <a:off x="1403648" y="6453336"/>
            <a:ext cx="323904" cy="288032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403648" y="2924944"/>
            <a:ext cx="323904" cy="288032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619672" y="3501008"/>
            <a:ext cx="1080120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84168" y="3501008"/>
            <a:ext cx="1080120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851920" y="3501008"/>
            <a:ext cx="1080120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699792" y="3501008"/>
            <a:ext cx="1152128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164288" y="3501008"/>
            <a:ext cx="1080120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32040" y="3501008"/>
            <a:ext cx="1152128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91680" y="3501008"/>
            <a:ext cx="6408712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691680" y="6597352"/>
            <a:ext cx="66247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2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ecture02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8084926" cy="5832648"/>
          </a:xfrm>
          <a:prstGeom prst="rect">
            <a:avLst/>
          </a:prstGeom>
        </p:spPr>
      </p:pic>
      <p:sp>
        <p:nvSpPr>
          <p:cNvPr id="24577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Symbol" charset="2"/>
                <a:cs typeface="Symbol" charset="2"/>
              </a:rPr>
              <a:t>g</a:t>
            </a:r>
            <a:r>
              <a:rPr lang="en-GB" dirty="0" smtClean="0">
                <a:latin typeface="Calibri" charset="0"/>
              </a:rPr>
              <a:t> and </a:t>
            </a:r>
            <a:r>
              <a:rPr lang="en-GB" dirty="0" err="1" smtClean="0">
                <a:latin typeface="Symbol" charset="2"/>
                <a:cs typeface="Symbol" charset="2"/>
              </a:rPr>
              <a:t>gb</a:t>
            </a:r>
            <a:r>
              <a:rPr lang="en-GB" dirty="0" smtClean="0">
                <a:latin typeface="Symbol" charset="2"/>
                <a:cs typeface="Symbol" charset="2"/>
              </a:rPr>
              <a:t> </a:t>
            </a:r>
            <a:r>
              <a:rPr lang="en-GB" dirty="0" err="1" smtClean="0">
                <a:latin typeface="Calibri"/>
                <a:cs typeface="Calibri"/>
              </a:rPr>
              <a:t>vs</a:t>
            </a:r>
            <a:r>
              <a:rPr lang="en-GB" dirty="0" smtClean="0">
                <a:latin typeface="Symbol" charset="2"/>
                <a:cs typeface="Symbol" charset="2"/>
              </a:rPr>
              <a:t> b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4579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9392B34-585E-6E48-B207-E1BE0D451B12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larmclo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49080"/>
            <a:ext cx="1889047" cy="2016224"/>
          </a:xfrm>
          <a:prstGeom prst="rect">
            <a:avLst/>
          </a:prstGeom>
        </p:spPr>
      </p:pic>
      <p:pic>
        <p:nvPicPr>
          <p:cNvPr id="3" name="Picture 2" descr="kitte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92" y="4185343"/>
            <a:ext cx="1623568" cy="1979961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052800" y="3305063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195736" y="12687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95736" y="1267097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12687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95736" y="12687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95736" y="12687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4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95736" y="1268760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Comparing clocks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800904" y="3284984"/>
            <a:ext cx="504056" cy="43204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51520" y="260648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195736" y="4437112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95736" y="4435449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95736" y="4437112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2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95736" y="4437112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3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95736" y="4437112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4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95736" y="4437112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84168" y="2564904"/>
            <a:ext cx="1800200" cy="936104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Danger: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High Voltage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7" name="Curved Connector 26"/>
          <p:cNvCxnSpPr/>
          <p:nvPr/>
        </p:nvCxnSpPr>
        <p:spPr>
          <a:xfrm rot="16200000" flipH="1">
            <a:off x="6156176" y="3789040"/>
            <a:ext cx="936104" cy="360040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 rot="5400000">
            <a:off x="6876256" y="3717032"/>
            <a:ext cx="936104" cy="50405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1" idx="3"/>
          </p:cNvCxnSpPr>
          <p:nvPr/>
        </p:nvCxnSpPr>
        <p:spPr>
          <a:xfrm>
            <a:off x="2915816" y="4797152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203848" y="3212976"/>
            <a:ext cx="0" cy="1584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03848" y="3212976"/>
            <a:ext cx="6480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915816" y="1628800"/>
            <a:ext cx="288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203848" y="2852936"/>
            <a:ext cx="6480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203848" y="1628800"/>
            <a:ext cx="0" cy="1224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7" idx="1"/>
          </p:cNvCxnSpPr>
          <p:nvPr/>
        </p:nvCxnSpPr>
        <p:spPr>
          <a:xfrm>
            <a:off x="4211960" y="3032956"/>
            <a:ext cx="18722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707904" y="2276872"/>
            <a:ext cx="119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AND gate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6" name="Delay 25"/>
          <p:cNvSpPr/>
          <p:nvPr/>
        </p:nvSpPr>
        <p:spPr>
          <a:xfrm>
            <a:off x="3779912" y="2708920"/>
            <a:ext cx="648072" cy="720080"/>
          </a:xfrm>
          <a:prstGeom prst="flowChartDelay">
            <a:avLst/>
          </a:prstGeom>
          <a:solidFill>
            <a:schemeClr val="bg1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05064"/>
            <a:ext cx="3024336" cy="2366872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5868144" y="4149080"/>
            <a:ext cx="2376264" cy="2088232"/>
            <a:chOff x="3275856" y="4149080"/>
            <a:chExt cx="2376264" cy="2088232"/>
          </a:xfrm>
        </p:grpSpPr>
        <p:sp>
          <p:nvSpPr>
            <p:cNvPr id="28" name="Rectangle 27"/>
            <p:cNvSpPr/>
            <p:nvPr/>
          </p:nvSpPr>
          <p:spPr>
            <a:xfrm>
              <a:off x="3275856" y="4149080"/>
              <a:ext cx="2376264" cy="2088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deadcat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4869160"/>
              <a:ext cx="2225824" cy="968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405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repeatCount="5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5.55556E-7 -0.4516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5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Works both ways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0824" y="972475"/>
            <a:ext cx="878567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All inertial frames are </a:t>
            </a:r>
            <a:r>
              <a:rPr lang="en-US" sz="2800" dirty="0" smtClean="0">
                <a:solidFill>
                  <a:srgbClr val="FF0000"/>
                </a:solidFill>
              </a:rPr>
              <a:t>equivalent</a:t>
            </a:r>
          </a:p>
          <a:p>
            <a:pPr lvl="1"/>
            <a:r>
              <a:rPr lang="en-US" sz="2400" dirty="0" smtClean="0"/>
              <a:t>Rashid sees Sam’s clock slow run slower than his watch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sz="2400" dirty="0" smtClean="0"/>
              <a:t>Sam sees Rashid’s watch run slower than his clock!!!</a:t>
            </a:r>
          </a:p>
        </p:txBody>
      </p:sp>
      <p:pic>
        <p:nvPicPr>
          <p:cNvPr id="10" name="Picture 9" descr="rashidc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9" y="4509120"/>
            <a:ext cx="720080" cy="1080120"/>
          </a:xfrm>
          <a:prstGeom prst="rect">
            <a:avLst/>
          </a:prstGeom>
        </p:spPr>
      </p:pic>
      <p:pic>
        <p:nvPicPr>
          <p:cNvPr id="11" name="Picture 10" descr="samca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7" b="29427"/>
          <a:stretch/>
        </p:blipFill>
        <p:spPr>
          <a:xfrm>
            <a:off x="1547664" y="5629040"/>
            <a:ext cx="2083296" cy="824296"/>
          </a:xfrm>
          <a:prstGeom prst="rect">
            <a:avLst/>
          </a:prstGeom>
        </p:spPr>
      </p:pic>
      <p:pic>
        <p:nvPicPr>
          <p:cNvPr id="12" name="Picture 11" descr="rashidco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844824"/>
            <a:ext cx="672074" cy="1008112"/>
          </a:xfrm>
          <a:prstGeom prst="rect">
            <a:avLst/>
          </a:prstGeom>
        </p:spPr>
      </p:pic>
      <p:pic>
        <p:nvPicPr>
          <p:cNvPr id="13" name="Picture 12" descr="samca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7" b="29427"/>
          <a:stretch/>
        </p:blipFill>
        <p:spPr>
          <a:xfrm>
            <a:off x="251520" y="2964744"/>
            <a:ext cx="2083296" cy="82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91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415E-6 5.69049E-7 L 1.00522 -0.002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5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426E-6 -2.49827E-6 L -1.12162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twins “paradox”</a:t>
            </a:r>
            <a:endParaRPr lang="en-US" dirty="0">
              <a:latin typeface="Calibri" charset="0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4294967295"/>
          </p:nvPr>
        </p:nvSpPr>
        <p:spPr>
          <a:xfrm>
            <a:off x="250825" y="995363"/>
            <a:ext cx="8464550" cy="5386090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dirty="0" smtClean="0">
                <a:latin typeface="Calibri" charset="0"/>
              </a:rPr>
              <a:t>Ali and Ed are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twins</a:t>
            </a:r>
          </a:p>
          <a:p>
            <a:pPr lvl="1" eaLnBrk="1" hangingPunct="1">
              <a:defRPr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Ali goes to Alpha Centauri, Ed stays on Earth</a:t>
            </a:r>
          </a:p>
          <a:p>
            <a:pPr lvl="1" eaLnBrk="1" hangingPunct="1">
              <a:defRPr/>
            </a:pP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>
              <a:defRPr/>
            </a:pPr>
            <a:endParaRPr lang="en-GB" dirty="0" smtClean="0">
              <a:solidFill>
                <a:srgbClr val="000000"/>
              </a:solidFill>
              <a:latin typeface="Calibri" charset="0"/>
            </a:endParaRPr>
          </a:p>
          <a:p>
            <a:pPr lvl="1" eaLnBrk="1" hangingPunct="1">
              <a:defRPr/>
            </a:pP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marL="457200" lvl="1" indent="0" eaLnBrk="1" hangingPunct="1">
              <a:buNone/>
              <a:defRPr/>
            </a:pP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defRPr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Ed sees Ali’s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time runs slowly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when moving</a:t>
            </a:r>
          </a:p>
          <a:p>
            <a:pPr lvl="1" eaLnBrk="1" hangingPunct="1">
              <a:defRPr/>
            </a:pPr>
            <a:r>
              <a:rPr lang="en-GB" dirty="0">
                <a:latin typeface="Calibri" charset="0"/>
              </a:rPr>
              <a:t>O</a:t>
            </a:r>
            <a:r>
              <a:rPr lang="en-GB" dirty="0" smtClean="0">
                <a:latin typeface="Calibri" charset="0"/>
              </a:rPr>
              <a:t>n the way out and back</a:t>
            </a:r>
          </a:p>
          <a:p>
            <a:pPr lvl="1" eaLnBrk="1" hangingPunct="1">
              <a:defRPr/>
            </a:pPr>
            <a:r>
              <a:rPr lang="en-GB" dirty="0">
                <a:latin typeface="Calibri" charset="0"/>
              </a:rPr>
              <a:t>S</a:t>
            </a:r>
            <a:r>
              <a:rPr lang="en-GB" dirty="0" smtClean="0">
                <a:latin typeface="Calibri" charset="0"/>
              </a:rPr>
              <a:t>he is younger than him when she returns</a:t>
            </a:r>
          </a:p>
          <a:p>
            <a:pPr eaLnBrk="1" hangingPunct="1">
              <a:defRPr/>
            </a:pP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Why doesn’t Ali see Ed get younger than her?</a:t>
            </a:r>
          </a:p>
        </p:txBody>
      </p:sp>
      <p:sp>
        <p:nvSpPr>
          <p:cNvPr id="26627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016A2D2-3FB2-0843-8723-FB5DEFA92957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609" b="81213" l="10154" r="85769"/>
                    </a14:imgEffect>
                  </a14:imgLayer>
                </a14:imgProps>
              </a:ext>
            </a:extLst>
          </a:blip>
          <a:srcRect l="8348" t="9340" r="13017" b="25473"/>
          <a:stretch/>
        </p:blipFill>
        <p:spPr>
          <a:xfrm rot="2340000">
            <a:off x="371453" y="1987109"/>
            <a:ext cx="750268" cy="6468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23528" y="2680275"/>
            <a:ext cx="871020" cy="8710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609" b="81213" l="10154" r="85769"/>
                    </a14:imgEffect>
                  </a14:imgLayer>
                </a14:imgProps>
              </a:ext>
            </a:extLst>
          </a:blip>
          <a:srcRect l="8348" t="9340" r="13017" b="25473"/>
          <a:stretch/>
        </p:blipFill>
        <p:spPr>
          <a:xfrm rot="2340000" flipH="1" flipV="1">
            <a:off x="7858191" y="2776333"/>
            <a:ext cx="737171" cy="635540"/>
          </a:xfrm>
          <a:prstGeom prst="rect">
            <a:avLst/>
          </a:prstGeom>
        </p:spPr>
      </p:pic>
      <p:sp>
        <p:nvSpPr>
          <p:cNvPr id="3" name="Sun 2"/>
          <p:cNvSpPr/>
          <p:nvPr/>
        </p:nvSpPr>
        <p:spPr>
          <a:xfrm>
            <a:off x="6588224" y="2636912"/>
            <a:ext cx="360000" cy="360000"/>
          </a:xfrm>
          <a:prstGeom prst="sun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n 12"/>
          <p:cNvSpPr/>
          <p:nvPr/>
        </p:nvSpPr>
        <p:spPr>
          <a:xfrm>
            <a:off x="6740624" y="3069000"/>
            <a:ext cx="360000" cy="360000"/>
          </a:xfrm>
          <a:prstGeom prst="sun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un 13"/>
          <p:cNvSpPr/>
          <p:nvPr/>
        </p:nvSpPr>
        <p:spPr>
          <a:xfrm>
            <a:off x="7020312" y="2708920"/>
            <a:ext cx="360000" cy="360000"/>
          </a:xfrm>
          <a:prstGeom prst="sun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0763 L 0.56776 0.00902 L 0.71699 0.0118 L 0.77103 0.01735 L 0.79795 0.02568 L 0.81046 0.06153 L 0.81255 0.11682 " pathEditMode="relative" rAng="0" ptsTypes="FAAAAAF">
                                      <p:cBhvr>
                                        <p:cTn id="10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66" y="54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-0.00046 L -0.00209 0.0354 C -0.00539 0.05043 -0.01738 0.07541 -0.02502 0.08929 C -0.03944 0.10271 -0.01008 0.11127 -0.08913 0.11566 C -0.06411 0.11566 -0.51373 0.12746 -0.49983 0.11543 L -0.81724 0.11566 " pathEditMode="relative" rAng="0" ptsTypes="FfafFF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58" y="6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What we </a:t>
            </a:r>
            <a:r>
              <a:rPr lang="en-GB" dirty="0" smtClean="0">
                <a:latin typeface="Calibri" charset="0"/>
              </a:rPr>
              <a:t>did today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83914" y="1063300"/>
            <a:ext cx="8464550" cy="5189113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Saw that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Maxwell’s equations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predict a constant speed of light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Requires the Galilean transformations to be modified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Presented the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postulates of Relativity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All inertial frames are equivalent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speed of light is constant for all observers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Saw our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first result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derived from the postulates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Time dilation; time for an object slows down when it is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moving by a factor of </a:t>
            </a:r>
            <a:r>
              <a:rPr lang="en-GB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= 1/√[1-(v/c)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]</a:t>
            </a:r>
            <a:endParaRPr lang="en-US" baseline="300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36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1087</Words>
  <Application>Microsoft Macintosh PowerPoint</Application>
  <PresentationFormat>On-screen Show (4:3)</PresentationFormat>
  <Paragraphs>228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Year 1 – Relativity Lecture 2</vt:lpstr>
      <vt:lpstr>Overview of lectures</vt:lpstr>
      <vt:lpstr>Previously on Relativity</vt:lpstr>
      <vt:lpstr>What we will do today</vt:lpstr>
      <vt:lpstr>Analogy with sound</vt:lpstr>
      <vt:lpstr>Maybe light has a medium?</vt:lpstr>
      <vt:lpstr>The aether was a fact...</vt:lpstr>
      <vt:lpstr>PowerPoint Presentation</vt:lpstr>
      <vt:lpstr>Rotate the whole experiment</vt:lpstr>
      <vt:lpstr>The postulates of Relativity</vt:lpstr>
      <vt:lpstr>The all-seeing observer</vt:lpstr>
      <vt:lpstr>Relative motion</vt:lpstr>
      <vt:lpstr>Relative motion</vt:lpstr>
      <vt:lpstr>A stationary light clock</vt:lpstr>
      <vt:lpstr>A moving light clock</vt:lpstr>
      <vt:lpstr>A moving light clock</vt:lpstr>
      <vt:lpstr>g and gb vs b</vt:lpstr>
      <vt:lpstr>Comparing clocks</vt:lpstr>
      <vt:lpstr>Works both ways</vt:lpstr>
      <vt:lpstr>The twins “paradox”</vt:lpstr>
      <vt:lpstr>What we did today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2 - Quantum Mechanics</dc:title>
  <dc:creator>dauncey</dc:creator>
  <cp:lastModifiedBy>Paul Dauncey</cp:lastModifiedBy>
  <cp:revision>131</cp:revision>
  <dcterms:created xsi:type="dcterms:W3CDTF">2008-10-06T07:49:57Z</dcterms:created>
  <dcterms:modified xsi:type="dcterms:W3CDTF">2018-05-10T12:52:39Z</dcterms:modified>
</cp:coreProperties>
</file>