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6" r:id="rId2"/>
    <p:sldId id="291" r:id="rId3"/>
    <p:sldId id="273" r:id="rId4"/>
    <p:sldId id="276" r:id="rId5"/>
    <p:sldId id="315" r:id="rId6"/>
    <p:sldId id="313" r:id="rId7"/>
    <p:sldId id="319" r:id="rId8"/>
    <p:sldId id="320" r:id="rId9"/>
    <p:sldId id="322" r:id="rId10"/>
    <p:sldId id="304" r:id="rId11"/>
    <p:sldId id="311" r:id="rId12"/>
    <p:sldId id="321" r:id="rId13"/>
    <p:sldId id="323" r:id="rId14"/>
    <p:sldId id="296" r:id="rId15"/>
    <p:sldId id="324" r:id="rId16"/>
    <p:sldId id="325" r:id="rId17"/>
    <p:sldId id="309" r:id="rId18"/>
    <p:sldId id="316" r:id="rId1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4" d="100"/>
          <a:sy n="54" d="100"/>
        </p:scale>
        <p:origin x="-91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21" Type="http://schemas.openxmlformats.org/officeDocument/2006/relationships/handoutMaster" Target="handoutMasters/handoutMaster1.xml"/><Relationship Id="rId22" Type="http://schemas.openxmlformats.org/officeDocument/2006/relationships/printerSettings" Target="printerSettings/printerSettings1.bin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564EC751-FFB4-0143-B536-A15B028F496F}" type="datetimeFigureOut">
              <a:rPr lang="en-US"/>
              <a:pPr>
                <a:defRPr/>
              </a:pPr>
              <a:t>15/05/18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C66DE678-B007-3A4F-A3E3-DB6FC3894B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42190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cs typeface="+mn-cs"/>
              </a:defRPr>
            </a:lvl1pPr>
          </a:lstStyle>
          <a:p>
            <a:pPr>
              <a:defRPr/>
            </a:pPr>
            <a:fld id="{36CC37A2-A561-6B47-92C4-435B640DC605}" type="datetimeFigureOut">
              <a:rPr lang="en-US"/>
              <a:pPr>
                <a:defRPr/>
              </a:pPr>
              <a:t>15/05/18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cs typeface="+mn-cs"/>
              </a:defRPr>
            </a:lvl1pPr>
          </a:lstStyle>
          <a:p>
            <a:pPr>
              <a:defRPr/>
            </a:pPr>
            <a:fld id="{35947662-3DB1-F54E-9836-930729AD92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00872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5947662-3DB1-F54E-9836-930729AD92B1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4667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5947662-3DB1-F54E-9836-930729AD92B1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4667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5947662-3DB1-F54E-9836-930729AD92B1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4667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5947662-3DB1-F54E-9836-930729AD92B1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4667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5947662-3DB1-F54E-9836-930729AD92B1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4667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5947662-3DB1-F54E-9836-930729AD92B1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4667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5947662-3DB1-F54E-9836-930729AD92B1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4667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15/05/2018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425D48-7DC3-F64B-AD1F-0CA57897E3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142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15/05/2018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A85EF1-6581-9942-A4E4-BC6FE12565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997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15/05/2018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0EC17B-6CA9-3643-92D1-1CC2985DDA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0228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15/05/2018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2BB9B8-9404-CF4F-94BF-626E23469E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858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15/05/2018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AB42AD-F012-5146-808F-435C30A1CC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425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15/05/2018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609E87-B053-784E-828A-FA8619AF90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751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15/05/2018</a:t>
            </a: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EAF9B2-74ED-434F-9876-A14DC2D9D9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0044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15/05/2018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19BE05-3743-554D-953C-1F169FA81A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7082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15/05/2018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963431-6D35-3740-AD5A-0B0D7A21D4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4089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15/05/2018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D8FB77-C0B3-AD4E-98A1-C492BE59BD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3845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15/05/2018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C9DF44-50BA-FF40-9E38-C88048F54D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5507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GB" smtClean="0"/>
              <a:t>15/05/2018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  <a:cs typeface="+mn-cs"/>
              </a:defRPr>
            </a:lvl1pPr>
          </a:lstStyle>
          <a:p>
            <a:pPr>
              <a:defRPr/>
            </a:pPr>
            <a:fld id="{8650DA7F-5AE0-DD47-A76F-027AFD74B8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www.menti.com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hyperlink" Target="http://www.menti.com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microsoft.com/office/2007/relationships/hdphoto" Target="../media/hdphoto1.wdp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ctrTitle"/>
          </p:nvPr>
        </p:nvSpPr>
        <p:spPr>
          <a:xfrm>
            <a:off x="539750" y="2130425"/>
            <a:ext cx="8134350" cy="1470025"/>
          </a:xfrm>
        </p:spPr>
        <p:txBody>
          <a:bodyPr/>
          <a:lstStyle/>
          <a:p>
            <a:pPr eaLnBrk="1" hangingPunct="1"/>
            <a:r>
              <a:rPr lang="en-GB" dirty="0">
                <a:latin typeface="Calibri" charset="0"/>
              </a:rPr>
              <a:t>Year 1 – Relativity</a:t>
            </a:r>
            <a:br>
              <a:rPr lang="en-GB" dirty="0">
                <a:latin typeface="Calibri" charset="0"/>
              </a:rPr>
            </a:br>
            <a:r>
              <a:rPr lang="en-GB" dirty="0">
                <a:latin typeface="Calibri" charset="0"/>
              </a:rPr>
              <a:t>Lecture </a:t>
            </a:r>
            <a:r>
              <a:rPr lang="en-GB" dirty="0" smtClean="0">
                <a:latin typeface="Calibri" charset="0"/>
              </a:rPr>
              <a:t>4</a:t>
            </a:r>
            <a:endParaRPr lang="en-US" dirty="0">
              <a:latin typeface="Calibri" charset="0"/>
            </a:endParaRPr>
          </a:p>
        </p:txBody>
      </p:sp>
      <p:sp>
        <p:nvSpPr>
          <p:cNvPr id="15362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GB" dirty="0">
                <a:solidFill>
                  <a:schemeClr val="tx1"/>
                </a:solidFill>
                <a:latin typeface="Calibri" charset="0"/>
              </a:rPr>
              <a:t>Paul Dauncey</a:t>
            </a:r>
            <a:endParaRPr lang="en-US" dirty="0">
              <a:solidFill>
                <a:schemeClr val="tx1"/>
              </a:solidFill>
              <a:latin typeface="Calibri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15/05/2018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425D48-7DC3-F64B-AD1F-0CA57897E348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>
          <a:xfrm>
            <a:off x="457200" y="53975"/>
            <a:ext cx="8229600" cy="1143000"/>
          </a:xfrm>
        </p:spPr>
        <p:txBody>
          <a:bodyPr/>
          <a:lstStyle/>
          <a:p>
            <a:pPr eaLnBrk="1" hangingPunct="1"/>
            <a:r>
              <a:rPr lang="en-GB" dirty="0">
                <a:latin typeface="Calibri" charset="0"/>
              </a:rPr>
              <a:t>Overview of lectures</a:t>
            </a:r>
            <a:endParaRPr lang="en-US" dirty="0">
              <a:latin typeface="Calibri" charset="0"/>
            </a:endParaRPr>
          </a:p>
        </p:txBody>
      </p:sp>
      <p:sp>
        <p:nvSpPr>
          <p:cNvPr id="16386" name="Content Placeholder 2"/>
          <p:cNvSpPr>
            <a:spLocks noGrp="1"/>
          </p:cNvSpPr>
          <p:nvPr>
            <p:ph idx="1"/>
          </p:nvPr>
        </p:nvSpPr>
        <p:spPr>
          <a:xfrm>
            <a:off x="395288" y="1060450"/>
            <a:ext cx="8424862" cy="5176838"/>
          </a:xfrm>
        </p:spPr>
        <p:txBody>
          <a:bodyPr>
            <a:spAutoFit/>
          </a:bodyPr>
          <a:lstStyle/>
          <a:p>
            <a:r>
              <a:rPr lang="en-US" sz="2800" dirty="0">
                <a:latin typeface="Calibri" charset="0"/>
              </a:rPr>
              <a:t>Lecture 1: Introduction, concepts and classical results </a:t>
            </a:r>
          </a:p>
          <a:p>
            <a:r>
              <a:rPr lang="en-US" sz="2800" dirty="0">
                <a:latin typeface="Calibri" charset="0"/>
              </a:rPr>
              <a:t>Lecture 2: The postulates of Relativity</a:t>
            </a:r>
          </a:p>
          <a:p>
            <a:r>
              <a:rPr lang="en-US" sz="2800" dirty="0">
                <a:latin typeface="Calibri" charset="0"/>
              </a:rPr>
              <a:t>Lecture 3: Length contraction and simultaneity</a:t>
            </a:r>
          </a:p>
          <a:p>
            <a:r>
              <a:rPr lang="en-US" sz="2800" dirty="0">
                <a:solidFill>
                  <a:srgbClr val="FF0000"/>
                </a:solidFill>
                <a:latin typeface="Calibri" charset="0"/>
              </a:rPr>
              <a:t>Lecture 4: The Lorentz transformations</a:t>
            </a:r>
          </a:p>
          <a:p>
            <a:r>
              <a:rPr lang="en-US" sz="2800" dirty="0">
                <a:latin typeface="Calibri" charset="0"/>
              </a:rPr>
              <a:t>Lecture 5: Space-time diagrams and world lines</a:t>
            </a:r>
          </a:p>
          <a:p>
            <a:r>
              <a:rPr lang="en-US" sz="2800" dirty="0">
                <a:latin typeface="Calibri" charset="0"/>
              </a:rPr>
              <a:t>Lecture 6: Four-vectors and causality</a:t>
            </a:r>
          </a:p>
          <a:p>
            <a:r>
              <a:rPr lang="en-US" sz="2800" dirty="0">
                <a:latin typeface="Calibri" charset="0"/>
              </a:rPr>
              <a:t>Lecture 7: Energy and momentum</a:t>
            </a:r>
          </a:p>
          <a:p>
            <a:r>
              <a:rPr lang="en-US" sz="2800" dirty="0">
                <a:latin typeface="Calibri" charset="0"/>
              </a:rPr>
              <a:t>Lecture 8: Energy and momentum conservation</a:t>
            </a:r>
          </a:p>
          <a:p>
            <a:r>
              <a:rPr lang="en-US" sz="2800" dirty="0">
                <a:latin typeface="Calibri" charset="0"/>
              </a:rPr>
              <a:t>Lecture 9: Particle reactions</a:t>
            </a:r>
          </a:p>
          <a:p>
            <a:r>
              <a:rPr lang="en-US" sz="2800" dirty="0">
                <a:latin typeface="Calibri" charset="0"/>
              </a:rPr>
              <a:t>Lecture 10: The relativistic Doppler effect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15/05/2018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A85EF1-6581-9942-A4E4-BC6FE125659B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 idx="4294967295"/>
          </p:nvPr>
        </p:nvSpPr>
        <p:spPr>
          <a:xfrm>
            <a:off x="457200" y="-26988"/>
            <a:ext cx="8229600" cy="1143001"/>
          </a:xfrm>
        </p:spPr>
        <p:txBody>
          <a:bodyPr/>
          <a:lstStyle/>
          <a:p>
            <a:pPr eaLnBrk="1" hangingPunct="1"/>
            <a:r>
              <a:rPr lang="en-GB" dirty="0">
                <a:latin typeface="Calibri" charset="0"/>
              </a:rPr>
              <a:t>Previously on Relativity</a:t>
            </a:r>
            <a:endParaRPr lang="en-US" dirty="0">
              <a:latin typeface="Calibri" charset="0"/>
            </a:endParaRPr>
          </a:p>
        </p:txBody>
      </p:sp>
      <p:sp>
        <p:nvSpPr>
          <p:cNvPr id="17410" name="Content Placeholder 2"/>
          <p:cNvSpPr>
            <a:spLocks noGrp="1"/>
          </p:cNvSpPr>
          <p:nvPr>
            <p:ph idx="4294967295"/>
          </p:nvPr>
        </p:nvSpPr>
        <p:spPr>
          <a:xfrm>
            <a:off x="428625" y="930897"/>
            <a:ext cx="8175823" cy="4598182"/>
          </a:xfrm>
        </p:spPr>
        <p:txBody>
          <a:bodyPr wrap="square">
            <a:spAutoFit/>
          </a:bodyPr>
          <a:lstStyle/>
          <a:p>
            <a:pPr eaLnBrk="1" hangingPunct="1"/>
            <a:r>
              <a:rPr lang="en-GB" dirty="0" smtClean="0">
                <a:solidFill>
                  <a:srgbClr val="FF0000"/>
                </a:solidFill>
                <a:latin typeface="Calibri" charset="0"/>
              </a:rPr>
              <a:t>Saw the postulates of Relativity</a:t>
            </a:r>
          </a:p>
          <a:p>
            <a:pPr lvl="1" eaLnBrk="1" hangingPunct="1"/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All inertial frames are equivalent</a:t>
            </a:r>
          </a:p>
          <a:p>
            <a:pPr lvl="1" eaLnBrk="1" hangingPunct="1"/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The speed of light c is the same for all observers</a:t>
            </a:r>
          </a:p>
          <a:p>
            <a:pPr eaLnBrk="1" hangingPunct="1"/>
            <a:r>
              <a:rPr lang="en-GB" dirty="0" smtClean="0">
                <a:solidFill>
                  <a:srgbClr val="FF0000"/>
                </a:solidFill>
                <a:latin typeface="Calibri" charset="0"/>
              </a:rPr>
              <a:t>Saw that the Galilean transformations must be only approximations</a:t>
            </a:r>
            <a:endParaRPr lang="en-GB" dirty="0">
              <a:solidFill>
                <a:srgbClr val="FF0000"/>
              </a:solidFill>
              <a:latin typeface="Calibri" charset="0"/>
            </a:endParaRPr>
          </a:p>
          <a:p>
            <a:pPr lvl="1" eaLnBrk="1" hangingPunct="1"/>
            <a:r>
              <a:rPr lang="en-GB" dirty="0" smtClean="0">
                <a:solidFill>
                  <a:srgbClr val="000000"/>
                </a:solidFill>
                <a:latin typeface="Calibri" charset="0"/>
                <a:cs typeface="Symbol" charset="0"/>
              </a:rPr>
              <a:t>u’ = u </a:t>
            </a:r>
            <a:r>
              <a:rPr lang="mr-IN" dirty="0" smtClean="0">
                <a:solidFill>
                  <a:srgbClr val="000000"/>
                </a:solidFill>
                <a:latin typeface="Calibri" charset="0"/>
                <a:cs typeface="Symbol" charset="0"/>
              </a:rPr>
              <a:t>–</a:t>
            </a:r>
            <a:r>
              <a:rPr lang="en-GB" dirty="0" smtClean="0">
                <a:solidFill>
                  <a:srgbClr val="000000"/>
                </a:solidFill>
                <a:latin typeface="Calibri" charset="0"/>
                <a:cs typeface="Symbol" charset="0"/>
              </a:rPr>
              <a:t>v is not exact</a:t>
            </a:r>
          </a:p>
          <a:p>
            <a:pPr lvl="1" eaLnBrk="1" hangingPunct="1"/>
            <a:r>
              <a:rPr lang="en-GB" dirty="0" smtClean="0">
                <a:solidFill>
                  <a:srgbClr val="000000"/>
                </a:solidFill>
                <a:latin typeface="Calibri" charset="0"/>
                <a:cs typeface="Symbol" charset="0"/>
              </a:rPr>
              <a:t>Specifically, there must be some other relativistic transformations which reduce to the Galilean ones for low speeds</a:t>
            </a:r>
          </a:p>
        </p:txBody>
      </p:sp>
      <p:sp>
        <p:nvSpPr>
          <p:cNvPr id="17411" name="Slide Number Placeholder 4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A7F5A5D4-F033-414E-A64D-7EB5513F5D94}" type="slidenum">
              <a:rPr lang="en-US" sz="1200">
                <a:solidFill>
                  <a:srgbClr val="898989"/>
                </a:solidFill>
                <a:latin typeface="Calibri" charset="0"/>
              </a:rPr>
              <a:pPr algn="r" eaLnBrk="1" hangingPunct="1"/>
              <a:t>3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15/05/2018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EAF9B2-74ED-434F-9876-A14DC2D9D941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 idx="4294967295"/>
          </p:nvPr>
        </p:nvSpPr>
        <p:spPr>
          <a:xfrm>
            <a:off x="457200" y="53975"/>
            <a:ext cx="8229600" cy="1143000"/>
          </a:xfrm>
        </p:spPr>
        <p:txBody>
          <a:bodyPr/>
          <a:lstStyle/>
          <a:p>
            <a:pPr eaLnBrk="1" hangingPunct="1"/>
            <a:r>
              <a:rPr lang="en-GB" dirty="0" smtClean="0">
                <a:latin typeface="Calibri" charset="0"/>
              </a:rPr>
              <a:t>Clarification</a:t>
            </a:r>
            <a:endParaRPr lang="en-US" dirty="0">
              <a:latin typeface="Calibri" charset="0"/>
            </a:endParaRPr>
          </a:p>
        </p:txBody>
      </p:sp>
      <p:sp>
        <p:nvSpPr>
          <p:cNvPr id="18434" name="Content Placeholder 2"/>
          <p:cNvSpPr>
            <a:spLocks noGrp="1"/>
          </p:cNvSpPr>
          <p:nvPr>
            <p:ph idx="4294967295"/>
          </p:nvPr>
        </p:nvSpPr>
        <p:spPr>
          <a:xfrm>
            <a:off x="250825" y="944136"/>
            <a:ext cx="8464550" cy="5226046"/>
          </a:xfrm>
        </p:spPr>
        <p:txBody>
          <a:bodyPr>
            <a:spAutoFit/>
          </a:bodyPr>
          <a:lstStyle/>
          <a:p>
            <a:pPr eaLnBrk="1" hangingPunct="1"/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A wave equation for the E (or B) fields can be derived from </a:t>
            </a:r>
            <a:r>
              <a:rPr lang="en-GB" dirty="0" smtClean="0">
                <a:solidFill>
                  <a:srgbClr val="FF0000"/>
                </a:solidFill>
                <a:latin typeface="Calibri" charset="0"/>
              </a:rPr>
              <a:t>Maxwell’s equations in vacuum</a:t>
            </a:r>
          </a:p>
          <a:p>
            <a:pPr lvl="1" eaLnBrk="1" hangingPunct="1"/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Gives wave speed c = 1/√</a:t>
            </a:r>
            <a:r>
              <a:rPr lang="en-GB" dirty="0" smtClean="0">
                <a:solidFill>
                  <a:srgbClr val="000000"/>
                </a:solidFill>
                <a:latin typeface="Symbol" charset="2"/>
                <a:cs typeface="Symbol" charset="2"/>
              </a:rPr>
              <a:t>e</a:t>
            </a:r>
            <a:r>
              <a:rPr lang="en-GB" baseline="-25000" dirty="0" smtClean="0">
                <a:solidFill>
                  <a:srgbClr val="000000"/>
                </a:solidFill>
                <a:latin typeface="Symbol" charset="2"/>
                <a:cs typeface="Symbol" charset="2"/>
              </a:rPr>
              <a:t>0</a:t>
            </a:r>
            <a:r>
              <a:rPr lang="en-GB" dirty="0" smtClean="0">
                <a:solidFill>
                  <a:srgbClr val="000000"/>
                </a:solidFill>
                <a:latin typeface="Symbol" charset="2"/>
                <a:cs typeface="Symbol" charset="2"/>
              </a:rPr>
              <a:t>m</a:t>
            </a:r>
            <a:r>
              <a:rPr lang="en-GB" baseline="-25000" dirty="0" smtClean="0">
                <a:solidFill>
                  <a:srgbClr val="000000"/>
                </a:solidFill>
                <a:latin typeface="Symbol" charset="2"/>
                <a:cs typeface="Symbol" charset="2"/>
              </a:rPr>
              <a:t>0</a:t>
            </a:r>
            <a:endParaRPr lang="en-GB" baseline="-25000" dirty="0">
              <a:solidFill>
                <a:srgbClr val="000000"/>
              </a:solidFill>
              <a:latin typeface="Symbol" charset="2"/>
              <a:cs typeface="Symbol" charset="2"/>
            </a:endParaRPr>
          </a:p>
          <a:p>
            <a:pPr eaLnBrk="1" hangingPunct="1"/>
            <a:r>
              <a:rPr lang="en-GB" dirty="0" smtClean="0">
                <a:latin typeface="Calibri" charset="0"/>
              </a:rPr>
              <a:t>The subscript 0 indicates the values are the </a:t>
            </a:r>
            <a:r>
              <a:rPr lang="en-GB" dirty="0"/>
              <a:t>permittivity </a:t>
            </a:r>
            <a:r>
              <a:rPr lang="en-GB" dirty="0" smtClean="0"/>
              <a:t>and permeability </a:t>
            </a:r>
            <a:r>
              <a:rPr lang="en-GB" dirty="0" smtClean="0">
                <a:solidFill>
                  <a:srgbClr val="FF0000"/>
                </a:solidFill>
              </a:rPr>
              <a:t>in vacuum</a:t>
            </a:r>
            <a:endParaRPr lang="en-GB" dirty="0">
              <a:solidFill>
                <a:srgbClr val="FF0000"/>
              </a:solidFill>
            </a:endParaRPr>
          </a:p>
          <a:p>
            <a:pPr lvl="1" eaLnBrk="1" hangingPunct="1"/>
            <a:r>
              <a:rPr lang="en-GB" dirty="0" smtClean="0">
                <a:latin typeface="Calibri" charset="0"/>
              </a:rPr>
              <a:t>Hence c is also the speed in vacuum</a:t>
            </a:r>
          </a:p>
          <a:p>
            <a:pPr lvl="1" eaLnBrk="1" hangingPunct="1"/>
            <a:r>
              <a:rPr lang="en-GB" dirty="0" smtClean="0">
                <a:latin typeface="Calibri" charset="0"/>
              </a:rPr>
              <a:t>Light speed in materials is given by </a:t>
            </a:r>
            <a:r>
              <a:rPr lang="en-GB" dirty="0" err="1" smtClean="0">
                <a:latin typeface="Calibri" charset="0"/>
              </a:rPr>
              <a:t>c/n</a:t>
            </a:r>
            <a:r>
              <a:rPr lang="en-GB" dirty="0" smtClean="0">
                <a:latin typeface="Calibri" charset="0"/>
              </a:rPr>
              <a:t> where n is the refractive index</a:t>
            </a:r>
          </a:p>
          <a:p>
            <a:pPr eaLnBrk="1" hangingPunct="1"/>
            <a:r>
              <a:rPr lang="en-GB" dirty="0" smtClean="0">
                <a:solidFill>
                  <a:srgbClr val="FF0000"/>
                </a:solidFill>
                <a:latin typeface="Calibri" charset="0"/>
              </a:rPr>
              <a:t>Throughout Relativity, we only consider the speed in vacuum: c is a constant</a:t>
            </a:r>
          </a:p>
        </p:txBody>
      </p:sp>
      <p:sp>
        <p:nvSpPr>
          <p:cNvPr id="18435" name="Slide Number Placeholder 4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FB7FCF90-6D25-C346-90DD-94D9A5AA281B}" type="slidenum">
              <a:rPr lang="en-US" sz="1200">
                <a:solidFill>
                  <a:srgbClr val="898989"/>
                </a:solidFill>
                <a:latin typeface="Calibri" charset="0"/>
              </a:rPr>
              <a:pPr algn="r" eaLnBrk="1" hangingPunct="1"/>
              <a:t>4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15/05/2018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Paul Dauncey - Relativity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EAF9B2-74ED-434F-9876-A14DC2D9D941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 idx="4294967295"/>
          </p:nvPr>
        </p:nvSpPr>
        <p:spPr>
          <a:xfrm>
            <a:off x="457200" y="53975"/>
            <a:ext cx="8229600" cy="1143000"/>
          </a:xfrm>
        </p:spPr>
        <p:txBody>
          <a:bodyPr/>
          <a:lstStyle/>
          <a:p>
            <a:pPr eaLnBrk="1" hangingPunct="1"/>
            <a:r>
              <a:rPr lang="en-GB">
                <a:latin typeface="Calibri" charset="0"/>
              </a:rPr>
              <a:t>What we will do today</a:t>
            </a:r>
            <a:endParaRPr lang="en-US">
              <a:latin typeface="Calibri" charset="0"/>
            </a:endParaRPr>
          </a:p>
        </p:txBody>
      </p:sp>
      <p:sp>
        <p:nvSpPr>
          <p:cNvPr id="18434" name="Content Placeholder 2"/>
          <p:cNvSpPr>
            <a:spLocks noGrp="1"/>
          </p:cNvSpPr>
          <p:nvPr>
            <p:ph idx="4294967295"/>
          </p:nvPr>
        </p:nvSpPr>
        <p:spPr>
          <a:xfrm>
            <a:off x="250825" y="944136"/>
            <a:ext cx="8464550" cy="5287601"/>
          </a:xfrm>
        </p:spPr>
        <p:txBody>
          <a:bodyPr>
            <a:spAutoFit/>
          </a:bodyPr>
          <a:lstStyle/>
          <a:p>
            <a:pPr eaLnBrk="1" hangingPunct="1"/>
            <a:r>
              <a:rPr lang="en-GB" dirty="0" smtClean="0">
                <a:solidFill>
                  <a:srgbClr val="FF0000"/>
                </a:solidFill>
                <a:latin typeface="Calibri" charset="0"/>
              </a:rPr>
              <a:t>Discuss the concept of an event</a:t>
            </a:r>
          </a:p>
          <a:p>
            <a:pPr lvl="1" eaLnBrk="1" hangingPunct="1"/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A coordinate point in space and time</a:t>
            </a:r>
          </a:p>
          <a:p>
            <a:pPr eaLnBrk="1" hangingPunct="1"/>
            <a:r>
              <a:rPr lang="en-GB" dirty="0">
                <a:solidFill>
                  <a:srgbClr val="FF0000"/>
                </a:solidFill>
                <a:latin typeface="Calibri" charset="0"/>
              </a:rPr>
              <a:t>Introduce the Lorentz transformations</a:t>
            </a:r>
          </a:p>
          <a:p>
            <a:pPr lvl="1" eaLnBrk="1" hangingPunct="1"/>
            <a:r>
              <a:rPr lang="en-GB" dirty="0">
                <a:latin typeface="Calibri" charset="0"/>
              </a:rPr>
              <a:t>The exact transformations in </a:t>
            </a:r>
            <a:r>
              <a:rPr lang="en-GB" dirty="0" smtClean="0">
                <a:latin typeface="Calibri" charset="0"/>
              </a:rPr>
              <a:t>Relativity</a:t>
            </a:r>
          </a:p>
          <a:p>
            <a:pPr eaLnBrk="1" hangingPunct="1"/>
            <a:r>
              <a:rPr lang="en-GB" dirty="0" smtClean="0">
                <a:solidFill>
                  <a:srgbClr val="FF0000"/>
                </a:solidFill>
                <a:latin typeface="Calibri" charset="0"/>
              </a:rPr>
              <a:t>Check they are consistent with the postulates</a:t>
            </a:r>
            <a:endParaRPr lang="en-GB" dirty="0">
              <a:solidFill>
                <a:srgbClr val="FF0000"/>
              </a:solidFill>
              <a:latin typeface="Calibri" charset="0"/>
            </a:endParaRPr>
          </a:p>
          <a:p>
            <a:pPr lvl="1" eaLnBrk="1" hangingPunct="1"/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The speed of light must not be changed by the transformations</a:t>
            </a:r>
          </a:p>
          <a:p>
            <a:pPr eaLnBrk="1" hangingPunct="1"/>
            <a:r>
              <a:rPr lang="en-GB" dirty="0" smtClean="0">
                <a:solidFill>
                  <a:srgbClr val="FF0000"/>
                </a:solidFill>
                <a:latin typeface="Calibri" charset="0"/>
              </a:rPr>
              <a:t>See how velocities transform between frames</a:t>
            </a:r>
          </a:p>
          <a:p>
            <a:pPr lvl="1" eaLnBrk="1" hangingPunct="1"/>
            <a:r>
              <a:rPr lang="en-GB" dirty="0">
                <a:solidFill>
                  <a:srgbClr val="000000"/>
                </a:solidFill>
                <a:latin typeface="Calibri" charset="0"/>
              </a:rPr>
              <a:t>They must also give the Galilean transformations in the low speed </a:t>
            </a:r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approximation</a:t>
            </a:r>
            <a:endParaRPr lang="en-GB" dirty="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18435" name="Slide Number Placeholder 4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FB7FCF90-6D25-C346-90DD-94D9A5AA281B}" type="slidenum">
              <a:rPr lang="en-US" sz="1200">
                <a:solidFill>
                  <a:srgbClr val="898989"/>
                </a:solidFill>
                <a:latin typeface="Calibri" charset="0"/>
              </a:rPr>
              <a:pPr algn="r" eaLnBrk="1" hangingPunct="1"/>
              <a:t>5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15/05/2018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EAF9B2-74ED-434F-9876-A14DC2D9D941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6612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 idx="4294967295"/>
          </p:nvPr>
        </p:nvSpPr>
        <p:spPr>
          <a:xfrm>
            <a:off x="457200" y="53975"/>
            <a:ext cx="8229600" cy="1143000"/>
          </a:xfrm>
        </p:spPr>
        <p:txBody>
          <a:bodyPr/>
          <a:lstStyle/>
          <a:p>
            <a:pPr eaLnBrk="1" hangingPunct="1"/>
            <a:r>
              <a:rPr lang="en-GB" dirty="0" smtClean="0">
                <a:latin typeface="Calibri" charset="0"/>
              </a:rPr>
              <a:t>The concept of an “event”</a:t>
            </a:r>
            <a:endParaRPr lang="en-US" dirty="0">
              <a:latin typeface="Calibri" charset="0"/>
            </a:endParaRPr>
          </a:p>
        </p:txBody>
      </p:sp>
      <p:sp>
        <p:nvSpPr>
          <p:cNvPr id="18435" name="Slide Number Placeholder 4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FB7FCF90-6D25-C346-90DD-94D9A5AA281B}" type="slidenum">
              <a:rPr lang="en-US" sz="1200">
                <a:solidFill>
                  <a:srgbClr val="898989"/>
                </a:solidFill>
                <a:latin typeface="Calibri" charset="0"/>
              </a:rPr>
              <a:pPr algn="r" eaLnBrk="1" hangingPunct="1"/>
              <a:t>6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15/05/2018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Paul Dauncey - Relativity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EAF9B2-74ED-434F-9876-A14DC2D9D941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pic>
        <p:nvPicPr>
          <p:cNvPr id="5" name="Picture 4" descr="prince-harry-meghan-markle-weddin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1196752"/>
            <a:ext cx="5080000" cy="5080000"/>
          </a:xfrm>
          <a:prstGeom prst="rect">
            <a:avLst/>
          </a:prstGeom>
        </p:spPr>
      </p:pic>
      <p:sp>
        <p:nvSpPr>
          <p:cNvPr id="6" name="&quot;No&quot; Symbol 5"/>
          <p:cNvSpPr/>
          <p:nvPr/>
        </p:nvSpPr>
        <p:spPr>
          <a:xfrm>
            <a:off x="2843808" y="1052736"/>
            <a:ext cx="3744416" cy="3744416"/>
          </a:xfrm>
          <a:prstGeom prst="noSmoking">
            <a:avLst>
              <a:gd name="adj" fmla="val 18296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35696" y="5085184"/>
            <a:ext cx="5616624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</a:rPr>
              <a:t>Not what I mean by an “event” in reality</a:t>
            </a:r>
            <a:r>
              <a:rPr lang="en-GB" sz="4000" dirty="0" smtClean="0">
                <a:solidFill>
                  <a:srgbClr val="FF0000"/>
                </a:solidFill>
              </a:rPr>
              <a:t>...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35696" y="5085184"/>
            <a:ext cx="5472608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</a:rPr>
              <a:t>Not what I mean by an “event” in relativity</a:t>
            </a:r>
            <a:r>
              <a:rPr lang="en-GB" sz="4000" dirty="0" smtClean="0">
                <a:solidFill>
                  <a:srgbClr val="FF0000"/>
                </a:solidFill>
              </a:rPr>
              <a:t>...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89952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 idx="4294967295"/>
          </p:nvPr>
        </p:nvSpPr>
        <p:spPr>
          <a:xfrm>
            <a:off x="457200" y="53975"/>
            <a:ext cx="8229600" cy="1143000"/>
          </a:xfrm>
        </p:spPr>
        <p:txBody>
          <a:bodyPr/>
          <a:lstStyle/>
          <a:p>
            <a:pPr eaLnBrk="1" hangingPunct="1"/>
            <a:r>
              <a:rPr lang="en-GB" dirty="0" smtClean="0">
                <a:latin typeface="Calibri" charset="0"/>
              </a:rPr>
              <a:t>The concept of an “event”</a:t>
            </a:r>
            <a:endParaRPr lang="en-US" dirty="0">
              <a:latin typeface="Calibri" charset="0"/>
            </a:endParaRPr>
          </a:p>
        </p:txBody>
      </p:sp>
      <p:sp>
        <p:nvSpPr>
          <p:cNvPr id="18434" name="Content Placeholder 2"/>
          <p:cNvSpPr>
            <a:spLocks noGrp="1"/>
          </p:cNvSpPr>
          <p:nvPr>
            <p:ph idx="4294967295"/>
          </p:nvPr>
        </p:nvSpPr>
        <p:spPr>
          <a:xfrm>
            <a:off x="283914" y="1021719"/>
            <a:ext cx="8608566" cy="5299912"/>
          </a:xfrm>
        </p:spPr>
        <p:txBody>
          <a:bodyPr wrap="square">
            <a:spAutoFit/>
          </a:bodyPr>
          <a:lstStyle/>
          <a:p>
            <a:pPr eaLnBrk="1" hangingPunct="1"/>
            <a:r>
              <a:rPr lang="en-GB" dirty="0" smtClean="0">
                <a:solidFill>
                  <a:srgbClr val="FF0000"/>
                </a:solidFill>
                <a:latin typeface="Calibri" charset="0"/>
              </a:rPr>
              <a:t>For rotations we dealt with a position </a:t>
            </a:r>
            <a:r>
              <a:rPr lang="en-GB" dirty="0" err="1" smtClean="0">
                <a:solidFill>
                  <a:srgbClr val="FF0000"/>
                </a:solidFill>
                <a:latin typeface="Calibri" charset="0"/>
              </a:rPr>
              <a:t>x,y</a:t>
            </a:r>
            <a:endParaRPr lang="en-GB" dirty="0" smtClean="0">
              <a:solidFill>
                <a:srgbClr val="FF0000"/>
              </a:solidFill>
              <a:latin typeface="Calibri" charset="0"/>
            </a:endParaRPr>
          </a:p>
          <a:p>
            <a:pPr lvl="1" eaLnBrk="1" hangingPunct="1"/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When we do a rotation, we get new values </a:t>
            </a:r>
            <a:r>
              <a:rPr lang="en-GB" dirty="0" err="1" smtClean="0">
                <a:solidFill>
                  <a:srgbClr val="000000"/>
                </a:solidFill>
                <a:latin typeface="Calibri" charset="0"/>
              </a:rPr>
              <a:t>x’,y</a:t>
            </a:r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’</a:t>
            </a:r>
          </a:p>
          <a:p>
            <a:pPr eaLnBrk="1" hangingPunct="1"/>
            <a:r>
              <a:rPr lang="en-GB" dirty="0" smtClean="0">
                <a:solidFill>
                  <a:srgbClr val="FF0000"/>
                </a:solidFill>
                <a:latin typeface="Calibri" charset="0"/>
              </a:rPr>
              <a:t>An event is just a “position” in space and time</a:t>
            </a:r>
            <a:endParaRPr lang="en-GB" dirty="0">
              <a:solidFill>
                <a:srgbClr val="FF0000"/>
              </a:solidFill>
              <a:latin typeface="Calibri" charset="0"/>
            </a:endParaRPr>
          </a:p>
          <a:p>
            <a:pPr lvl="1" eaLnBrk="1" hangingPunct="1"/>
            <a:r>
              <a:rPr lang="en-GB" dirty="0" smtClean="0">
                <a:latin typeface="Calibri" charset="0"/>
              </a:rPr>
              <a:t>In principle </a:t>
            </a:r>
            <a:r>
              <a:rPr lang="en-GB" dirty="0" err="1" smtClean="0">
                <a:latin typeface="Calibri" charset="0"/>
              </a:rPr>
              <a:t>t,x,y,z</a:t>
            </a:r>
            <a:r>
              <a:rPr lang="en-GB" dirty="0">
                <a:latin typeface="Calibri" charset="0"/>
              </a:rPr>
              <a:t> </a:t>
            </a:r>
            <a:r>
              <a:rPr lang="en-GB" dirty="0" smtClean="0">
                <a:latin typeface="Calibri" charset="0"/>
              </a:rPr>
              <a:t>(but </a:t>
            </a:r>
            <a:r>
              <a:rPr lang="en-GB" dirty="0" smtClean="0">
                <a:latin typeface="Calibri" charset="0"/>
              </a:rPr>
              <a:t>will often </a:t>
            </a:r>
            <a:r>
              <a:rPr lang="en-GB" dirty="0" smtClean="0">
                <a:latin typeface="Calibri" charset="0"/>
              </a:rPr>
              <a:t>drop y </a:t>
            </a:r>
            <a:r>
              <a:rPr lang="en-GB" dirty="0" smtClean="0">
                <a:latin typeface="Calibri" charset="0"/>
              </a:rPr>
              <a:t>and </a:t>
            </a:r>
            <a:r>
              <a:rPr lang="en-GB" dirty="0" smtClean="0">
                <a:latin typeface="Calibri" charset="0"/>
              </a:rPr>
              <a:t>z)</a:t>
            </a:r>
            <a:endParaRPr lang="en-GB" dirty="0" smtClean="0">
              <a:latin typeface="Calibri" charset="0"/>
            </a:endParaRPr>
          </a:p>
          <a:p>
            <a:pPr lvl="1" eaLnBrk="1" hangingPunct="1"/>
            <a:r>
              <a:rPr lang="en-GB" dirty="0" smtClean="0">
                <a:latin typeface="Calibri" charset="0"/>
              </a:rPr>
              <a:t>When we change frames, we get new values </a:t>
            </a:r>
            <a:r>
              <a:rPr lang="en-GB" dirty="0" err="1" smtClean="0">
                <a:latin typeface="Calibri" charset="0"/>
              </a:rPr>
              <a:t>t’,x</a:t>
            </a:r>
            <a:r>
              <a:rPr lang="en-GB" dirty="0" smtClean="0">
                <a:latin typeface="Calibri" charset="0"/>
              </a:rPr>
              <a:t>’</a:t>
            </a:r>
          </a:p>
          <a:p>
            <a:pPr lvl="1" eaLnBrk="1" hangingPunct="1"/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Ideally an event = infinitesimally </a:t>
            </a:r>
            <a:r>
              <a:rPr lang="en-GB" dirty="0">
                <a:solidFill>
                  <a:srgbClr val="000000"/>
                </a:solidFill>
                <a:latin typeface="Calibri" charset="0"/>
              </a:rPr>
              <a:t>small point in space at an instant in </a:t>
            </a:r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time (or some approximation</a:t>
            </a:r>
            <a:r>
              <a:rPr lang="mr-IN" dirty="0" smtClean="0">
                <a:solidFill>
                  <a:srgbClr val="000000"/>
                </a:solidFill>
                <a:latin typeface="Calibri" charset="0"/>
              </a:rPr>
              <a:t>…</a:t>
            </a:r>
            <a:r>
              <a:rPr lang="en-GB" dirty="0">
                <a:solidFill>
                  <a:srgbClr val="000000"/>
                </a:solidFill>
                <a:latin typeface="Calibri" charset="0"/>
              </a:rPr>
              <a:t>)</a:t>
            </a:r>
          </a:p>
          <a:p>
            <a:pPr eaLnBrk="1" hangingPunct="1"/>
            <a:r>
              <a:rPr lang="en-GB" dirty="0" smtClean="0">
                <a:solidFill>
                  <a:srgbClr val="FF0000"/>
                </a:solidFill>
                <a:latin typeface="Calibri" charset="0"/>
              </a:rPr>
              <a:t>An event can be a considered both as</a:t>
            </a:r>
          </a:p>
          <a:p>
            <a:pPr lvl="1" eaLnBrk="1" hangingPunct="1"/>
            <a:r>
              <a:rPr lang="en-GB" dirty="0" smtClean="0">
                <a:latin typeface="Calibri" charset="0"/>
              </a:rPr>
              <a:t>A position in space-time</a:t>
            </a:r>
          </a:p>
          <a:p>
            <a:pPr lvl="1" eaLnBrk="1" hangingPunct="1"/>
            <a:r>
              <a:rPr lang="en-GB" dirty="0">
                <a:latin typeface="Calibri" charset="0"/>
              </a:rPr>
              <a:t>S</a:t>
            </a:r>
            <a:r>
              <a:rPr lang="en-GB" dirty="0" smtClean="0">
                <a:latin typeface="Calibri" charset="0"/>
              </a:rPr>
              <a:t>omething happening at a particular time and place</a:t>
            </a:r>
          </a:p>
        </p:txBody>
      </p:sp>
      <p:sp>
        <p:nvSpPr>
          <p:cNvPr id="18435" name="Slide Number Placeholder 4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FB7FCF90-6D25-C346-90DD-94D9A5AA281B}" type="slidenum">
              <a:rPr lang="en-US" sz="1200">
                <a:solidFill>
                  <a:srgbClr val="898989"/>
                </a:solidFill>
                <a:latin typeface="Calibri" charset="0"/>
              </a:rPr>
              <a:pPr algn="r" eaLnBrk="1" hangingPunct="1"/>
              <a:t>7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15/05/2018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Paul Dauncey - Relativity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EAF9B2-74ED-434F-9876-A14DC2D9D941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9419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dirty="0" err="1" smtClean="0"/>
              <a:t>Menti</a:t>
            </a:r>
            <a:r>
              <a:rPr lang="en-US" dirty="0" smtClean="0"/>
              <a:t> question 1 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15/05/2018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A85EF1-6581-9942-A4E4-BC6FE125659B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28" name="Content Placeholder 2"/>
          <p:cNvSpPr>
            <a:spLocks noGrp="1"/>
          </p:cNvSpPr>
          <p:nvPr>
            <p:ph idx="4294967295"/>
          </p:nvPr>
        </p:nvSpPr>
        <p:spPr>
          <a:xfrm>
            <a:off x="467544" y="854240"/>
            <a:ext cx="8568952" cy="5743112"/>
          </a:xfrm>
        </p:spPr>
        <p:txBody>
          <a:bodyPr wrap="square">
            <a:spAutoFit/>
          </a:bodyPr>
          <a:lstStyle/>
          <a:p>
            <a:pPr eaLnBrk="1" hangingPunct="1"/>
            <a:r>
              <a:rPr lang="en-US" sz="3600" dirty="0"/>
              <a:t>Go to </a:t>
            </a:r>
            <a:r>
              <a:rPr lang="en-GB" sz="3600" dirty="0">
                <a:latin typeface="Calibri" charset="0"/>
                <a:hlinkClick r:id="rId3"/>
              </a:rPr>
              <a:t>www.menti.com</a:t>
            </a:r>
            <a:r>
              <a:rPr lang="en-GB" sz="3600" dirty="0">
                <a:latin typeface="Calibri" charset="0"/>
              </a:rPr>
              <a:t> and enter </a:t>
            </a:r>
            <a:r>
              <a:rPr lang="en-GB" sz="3600" dirty="0" smtClean="0">
                <a:solidFill>
                  <a:srgbClr val="FF0000"/>
                </a:solidFill>
                <a:latin typeface="Calibri" charset="0"/>
              </a:rPr>
              <a:t>55 60 92</a:t>
            </a:r>
          </a:p>
          <a:p>
            <a:pPr eaLnBrk="1" hangingPunct="1"/>
            <a:endParaRPr lang="en-GB" sz="3600" dirty="0">
              <a:solidFill>
                <a:srgbClr val="FF0000"/>
              </a:solidFill>
              <a:latin typeface="Calibri" charset="0"/>
            </a:endParaRPr>
          </a:p>
          <a:p>
            <a:pPr eaLnBrk="1" hangingPunct="1"/>
            <a:endParaRPr lang="en-GB" sz="3600" dirty="0" smtClean="0">
              <a:solidFill>
                <a:srgbClr val="FF0000"/>
              </a:solidFill>
              <a:latin typeface="Calibri" charset="0"/>
            </a:endParaRPr>
          </a:p>
          <a:p>
            <a:pPr eaLnBrk="1" hangingPunct="1"/>
            <a:endParaRPr lang="en-GB" sz="3600" dirty="0">
              <a:solidFill>
                <a:srgbClr val="FF0000"/>
              </a:solidFill>
              <a:latin typeface="Calibri" charset="0"/>
            </a:endParaRPr>
          </a:p>
          <a:p>
            <a:pPr eaLnBrk="1" hangingPunct="1"/>
            <a:endParaRPr lang="en-GB" sz="3600" dirty="0" smtClean="0">
              <a:solidFill>
                <a:srgbClr val="FF0000"/>
              </a:solidFill>
              <a:latin typeface="Calibri" charset="0"/>
            </a:endParaRPr>
          </a:p>
          <a:p>
            <a:pPr eaLnBrk="1" hangingPunct="1"/>
            <a:endParaRPr lang="en-GB" sz="3600" dirty="0">
              <a:solidFill>
                <a:srgbClr val="FF0000"/>
              </a:solidFill>
              <a:latin typeface="Calibri" charset="0"/>
            </a:endParaRPr>
          </a:p>
          <a:p>
            <a:pPr eaLnBrk="1" hangingPunct="1"/>
            <a:r>
              <a:rPr lang="en-GB" sz="3600" dirty="0" smtClean="0">
                <a:solidFill>
                  <a:srgbClr val="000000"/>
                </a:solidFill>
                <a:latin typeface="Calibri" charset="0"/>
              </a:rPr>
              <a:t>How many “interesting” events are happening this asymmetric double light clock?</a:t>
            </a:r>
          </a:p>
        </p:txBody>
      </p:sp>
      <p:cxnSp>
        <p:nvCxnSpPr>
          <p:cNvPr id="8" name="Straight Connector 7"/>
          <p:cNvCxnSpPr/>
          <p:nvPr/>
        </p:nvCxnSpPr>
        <p:spPr>
          <a:xfrm rot="5400000">
            <a:off x="3877885" y="3556244"/>
            <a:ext cx="0" cy="19594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5400000">
            <a:off x="6876256" y="3645024"/>
            <a:ext cx="1440160" cy="0"/>
          </a:xfrm>
          <a:prstGeom prst="line">
            <a:avLst/>
          </a:prstGeom>
          <a:ln w="76200">
            <a:solidFill>
              <a:srgbClr val="8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5796136" y="2206527"/>
            <a:ext cx="720080" cy="7200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rgbClr val="0070C0"/>
                </a:solidFill>
              </a:rPr>
              <a:t>0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796136" y="2204864"/>
            <a:ext cx="720080" cy="7200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rgbClr val="0070C0"/>
                </a:solidFill>
              </a:rPr>
              <a:t>1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531749" y="4047455"/>
            <a:ext cx="9925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800000"/>
                </a:solidFill>
              </a:rPr>
              <a:t>Mirror</a:t>
            </a:r>
            <a:endParaRPr lang="en-US" dirty="0">
              <a:solidFill>
                <a:srgbClr val="8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563888" y="1988840"/>
            <a:ext cx="1944216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800000"/>
                </a:solidFill>
              </a:rPr>
              <a:t>Light pulse emitter and detector</a:t>
            </a:r>
            <a:endParaRPr lang="en-US" dirty="0">
              <a:solidFill>
                <a:srgbClr val="800000"/>
              </a:solidFill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 rot="5400000">
            <a:off x="251520" y="3645024"/>
            <a:ext cx="1440160" cy="0"/>
          </a:xfrm>
          <a:prstGeom prst="line">
            <a:avLst/>
          </a:prstGeom>
          <a:ln w="76200">
            <a:solidFill>
              <a:srgbClr val="8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5400000">
            <a:off x="3661861" y="3547052"/>
            <a:ext cx="0" cy="19594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115616" y="4005064"/>
            <a:ext cx="9925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800000"/>
                </a:solidFill>
              </a:rPr>
              <a:t>Mirror</a:t>
            </a:r>
            <a:endParaRPr lang="en-US" dirty="0">
              <a:solidFill>
                <a:srgbClr val="800000"/>
              </a:solidFill>
            </a:endParaRPr>
          </a:p>
        </p:txBody>
      </p:sp>
      <p:sp>
        <p:nvSpPr>
          <p:cNvPr id="22" name="Rectangle 21"/>
          <p:cNvSpPr/>
          <p:nvPr/>
        </p:nvSpPr>
        <p:spPr bwMode="auto">
          <a:xfrm rot="5400000">
            <a:off x="3527884" y="3465004"/>
            <a:ext cx="504056" cy="432048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rgbClr val="FE9914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627784" y="2206527"/>
            <a:ext cx="720080" cy="7200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rgbClr val="0070C0"/>
                </a:solidFill>
              </a:rPr>
              <a:t>0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627784" y="2204864"/>
            <a:ext cx="720080" cy="7200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rgbClr val="0070C0"/>
                </a:solidFill>
              </a:rPr>
              <a:t>1</a:t>
            </a:r>
            <a:endParaRPr lang="en-GB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91417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51 -0.00185 L 0.40128 -0.00485 L -0.00434 -0.00208 " pathEditMode="relative" rAng="0" ptsTypes="FFF">
                                      <p:cBhvr>
                                        <p:cTn id="6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281" y="-16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7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46 -0.00092 L -0.29493 -0.00693 L 0.00746 -0.00138 " pathEditMode="relative" rAng="0" ptsTypes="FFF">
                                      <p:cBhvr>
                                        <p:cTn id="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128" y="-301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dirty="0" err="1" smtClean="0"/>
              <a:t>Menti</a:t>
            </a:r>
            <a:r>
              <a:rPr lang="en-US" dirty="0" smtClean="0"/>
              <a:t> answer 1 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15/05/2018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A85EF1-6581-9942-A4E4-BC6FE125659B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28" name="Content Placeholder 2"/>
          <p:cNvSpPr>
            <a:spLocks noGrp="1"/>
          </p:cNvSpPr>
          <p:nvPr>
            <p:ph idx="4294967295"/>
          </p:nvPr>
        </p:nvSpPr>
        <p:spPr>
          <a:xfrm>
            <a:off x="585632" y="2996952"/>
            <a:ext cx="7154720" cy="3231654"/>
          </a:xfrm>
        </p:spPr>
        <p:txBody>
          <a:bodyPr wrap="square">
            <a:spAutoFit/>
          </a:bodyPr>
          <a:lstStyle/>
          <a:p>
            <a:pPr eaLnBrk="1" hangingPunct="1"/>
            <a:r>
              <a:rPr lang="en-GB" sz="3600" dirty="0" smtClean="0">
                <a:latin typeface="Calibri" charset="0"/>
              </a:rPr>
              <a:t>There are </a:t>
            </a:r>
            <a:r>
              <a:rPr lang="en-GB" sz="3600" dirty="0" smtClean="0">
                <a:solidFill>
                  <a:srgbClr val="FF0000"/>
                </a:solidFill>
                <a:latin typeface="Calibri" charset="0"/>
              </a:rPr>
              <a:t>5 events</a:t>
            </a:r>
          </a:p>
          <a:p>
            <a:pPr marL="971550" lvl="1" indent="-514350" eaLnBrk="1" hangingPunct="1">
              <a:buFont typeface="+mj-lt"/>
              <a:buAutoNum type="arabicPeriod"/>
            </a:pPr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Both light pulses are </a:t>
            </a:r>
            <a:r>
              <a:rPr lang="en-GB" dirty="0" smtClean="0">
                <a:solidFill>
                  <a:srgbClr val="FF0000"/>
                </a:solidFill>
                <a:latin typeface="Calibri" charset="0"/>
              </a:rPr>
              <a:t>emitted</a:t>
            </a:r>
            <a:endParaRPr lang="en-GB" dirty="0">
              <a:solidFill>
                <a:srgbClr val="FF0000"/>
              </a:solidFill>
              <a:latin typeface="Calibri" charset="0"/>
            </a:endParaRPr>
          </a:p>
          <a:p>
            <a:pPr marL="971550" lvl="1" indent="-514350" eaLnBrk="1" hangingPunct="1">
              <a:buFont typeface="+mj-lt"/>
              <a:buAutoNum type="arabicPeriod"/>
            </a:pPr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Left pulse </a:t>
            </a:r>
            <a:r>
              <a:rPr lang="en-GB" dirty="0" smtClean="0">
                <a:solidFill>
                  <a:srgbClr val="FF0000"/>
                </a:solidFill>
                <a:latin typeface="Calibri" charset="0"/>
              </a:rPr>
              <a:t>hits mirror</a:t>
            </a:r>
          </a:p>
          <a:p>
            <a:pPr marL="971550" lvl="1" indent="-514350" eaLnBrk="1" hangingPunct="1">
              <a:buFont typeface="+mj-lt"/>
              <a:buAutoNum type="arabicPeriod"/>
            </a:pPr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Right pulse </a:t>
            </a:r>
            <a:r>
              <a:rPr lang="en-GB" dirty="0" smtClean="0">
                <a:solidFill>
                  <a:srgbClr val="FF0000"/>
                </a:solidFill>
                <a:latin typeface="Calibri" charset="0"/>
              </a:rPr>
              <a:t>hits mirror</a:t>
            </a:r>
          </a:p>
          <a:p>
            <a:pPr marL="971550" lvl="1" indent="-514350" eaLnBrk="1" hangingPunct="1">
              <a:buFont typeface="+mj-lt"/>
              <a:buAutoNum type="arabicPeriod"/>
            </a:pPr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Left pulse </a:t>
            </a:r>
            <a:r>
              <a:rPr lang="en-GB" dirty="0" smtClean="0">
                <a:solidFill>
                  <a:srgbClr val="FF0000"/>
                </a:solidFill>
                <a:latin typeface="Calibri" charset="0"/>
              </a:rPr>
              <a:t>reaches centre</a:t>
            </a:r>
            <a:endParaRPr lang="en-GB" dirty="0">
              <a:solidFill>
                <a:srgbClr val="FF0000"/>
              </a:solidFill>
              <a:latin typeface="Calibri" charset="0"/>
            </a:endParaRPr>
          </a:p>
          <a:p>
            <a:pPr marL="971550" lvl="1" indent="-514350" eaLnBrk="1" hangingPunct="1">
              <a:buFont typeface="+mj-lt"/>
              <a:buAutoNum type="arabicPeriod"/>
            </a:pPr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Right pulse </a:t>
            </a:r>
            <a:r>
              <a:rPr lang="en-GB" dirty="0">
                <a:solidFill>
                  <a:srgbClr val="FF0000"/>
                </a:solidFill>
                <a:latin typeface="Calibri" charset="0"/>
              </a:rPr>
              <a:t>reaches </a:t>
            </a:r>
            <a:r>
              <a:rPr lang="en-GB" dirty="0" smtClean="0">
                <a:solidFill>
                  <a:srgbClr val="FF0000"/>
                </a:solidFill>
                <a:latin typeface="Calibri" charset="0"/>
              </a:rPr>
              <a:t>centre</a:t>
            </a:r>
            <a:endParaRPr lang="en-GB" dirty="0">
              <a:solidFill>
                <a:srgbClr val="FF0000"/>
              </a:solidFill>
              <a:latin typeface="Calibri" charset="0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 rot="5400000">
            <a:off x="3877885" y="1684036"/>
            <a:ext cx="0" cy="19594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5400000">
            <a:off x="6876256" y="1772816"/>
            <a:ext cx="1440160" cy="0"/>
          </a:xfrm>
          <a:prstGeom prst="line">
            <a:avLst/>
          </a:prstGeom>
          <a:ln w="76200">
            <a:solidFill>
              <a:srgbClr val="8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531749" y="2175247"/>
            <a:ext cx="9925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800000"/>
                </a:solidFill>
              </a:rPr>
              <a:t>Mirror</a:t>
            </a:r>
            <a:endParaRPr lang="en-US" dirty="0">
              <a:solidFill>
                <a:srgbClr val="800000"/>
              </a:solidFill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 rot="5400000">
            <a:off x="251520" y="1772816"/>
            <a:ext cx="1440160" cy="0"/>
          </a:xfrm>
          <a:prstGeom prst="line">
            <a:avLst/>
          </a:prstGeom>
          <a:ln w="76200">
            <a:solidFill>
              <a:srgbClr val="8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rot="5400000">
            <a:off x="3661861" y="1674844"/>
            <a:ext cx="0" cy="19594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1115616" y="2132856"/>
            <a:ext cx="9925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800000"/>
                </a:solidFill>
              </a:rPr>
              <a:t>Mirror</a:t>
            </a:r>
            <a:endParaRPr lang="en-US" dirty="0">
              <a:solidFill>
                <a:srgbClr val="800000"/>
              </a:solidFill>
            </a:endParaRPr>
          </a:p>
        </p:txBody>
      </p:sp>
      <p:sp>
        <p:nvSpPr>
          <p:cNvPr id="27" name="Rectangle 26"/>
          <p:cNvSpPr/>
          <p:nvPr/>
        </p:nvSpPr>
        <p:spPr bwMode="auto">
          <a:xfrm rot="5400000">
            <a:off x="3527884" y="1592796"/>
            <a:ext cx="504056" cy="432048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rgbClr val="FE9914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3321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51 -0.00185 L 0.40128 -0.00485 L -0.00434 -0.00208 " pathEditMode="relative" rAng="0" ptsTypes="FFF">
                                      <p:cBhvr>
                                        <p:cTn id="6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281" y="-16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7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46 -0.00092 L -0.29493 -0.00693 L 0.00746 -0.00138 " pathEditMode="relative" rAng="0" ptsTypes="FFF">
                                      <p:cBhvr>
                                        <p:cTn id="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128" y="-301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 idx="4294967295"/>
          </p:nvPr>
        </p:nvSpPr>
        <p:spPr>
          <a:xfrm>
            <a:off x="457200" y="53975"/>
            <a:ext cx="8229600" cy="1143000"/>
          </a:xfrm>
        </p:spPr>
        <p:txBody>
          <a:bodyPr/>
          <a:lstStyle/>
          <a:p>
            <a:pPr eaLnBrk="1" hangingPunct="1"/>
            <a:r>
              <a:rPr lang="en-GB" dirty="0" smtClean="0">
                <a:latin typeface="Calibri" charset="0"/>
              </a:rPr>
              <a:t>Changes to coordinates/events</a:t>
            </a:r>
            <a:endParaRPr lang="en-US" dirty="0">
              <a:latin typeface="Calibri" charset="0"/>
            </a:endParaRPr>
          </a:p>
        </p:txBody>
      </p:sp>
      <p:sp>
        <p:nvSpPr>
          <p:cNvPr id="18435" name="Slide Number Placeholder 4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FB7FCF90-6D25-C346-90DD-94D9A5AA281B}" type="slidenum">
              <a:rPr lang="en-US" sz="1200">
                <a:solidFill>
                  <a:srgbClr val="898989"/>
                </a:solidFill>
                <a:latin typeface="Calibri" charset="0"/>
              </a:rPr>
              <a:pPr algn="r" eaLnBrk="1" hangingPunct="1"/>
              <a:t>10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15/05/2018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EAF9B2-74ED-434F-9876-A14DC2D9D941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pic>
        <p:nvPicPr>
          <p:cNvPr id="7" name="Picture 6" descr="Lecture04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1340768"/>
            <a:ext cx="4679594" cy="4497324"/>
          </a:xfrm>
          <a:prstGeom prst="rect">
            <a:avLst/>
          </a:prstGeom>
        </p:spPr>
      </p:pic>
      <p:pic>
        <p:nvPicPr>
          <p:cNvPr id="9" name="Picture 8" descr="Lecture04B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76"/>
          <a:stretch/>
        </p:blipFill>
        <p:spPr>
          <a:xfrm>
            <a:off x="4644008" y="1340768"/>
            <a:ext cx="4428000" cy="4497324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646938" y="1196752"/>
            <a:ext cx="14849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Rotations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436096" y="1196752"/>
            <a:ext cx="34178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Lorentz transformations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2555776" y="2204864"/>
            <a:ext cx="108000" cy="1080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3203848" y="2492896"/>
            <a:ext cx="108000" cy="1080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3563888" y="2924944"/>
            <a:ext cx="108000" cy="1080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3707904" y="3429000"/>
            <a:ext cx="108000" cy="1080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8244408" y="1988840"/>
            <a:ext cx="108000" cy="1080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7740352" y="2348880"/>
            <a:ext cx="108000" cy="1080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7020272" y="2636912"/>
            <a:ext cx="108000" cy="1080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6228184" y="2420888"/>
            <a:ext cx="108000" cy="1080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7410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0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dirty="0" err="1" smtClean="0"/>
              <a:t>Menti</a:t>
            </a:r>
            <a:r>
              <a:rPr lang="en-US" dirty="0" smtClean="0"/>
              <a:t> question 2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15/05/2018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A85EF1-6581-9942-A4E4-BC6FE125659B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28" name="Content Placeholder 2"/>
          <p:cNvSpPr>
            <a:spLocks noGrp="1"/>
          </p:cNvSpPr>
          <p:nvPr>
            <p:ph idx="4294967295"/>
          </p:nvPr>
        </p:nvSpPr>
        <p:spPr>
          <a:xfrm>
            <a:off x="467544" y="1124744"/>
            <a:ext cx="8424936" cy="4930581"/>
          </a:xfrm>
        </p:spPr>
        <p:txBody>
          <a:bodyPr wrap="square">
            <a:spAutoFit/>
          </a:bodyPr>
          <a:lstStyle/>
          <a:p>
            <a:pPr eaLnBrk="1" hangingPunct="1"/>
            <a:r>
              <a:rPr lang="en-US" sz="3600" dirty="0"/>
              <a:t>Go to </a:t>
            </a:r>
            <a:r>
              <a:rPr lang="en-GB" sz="3600" dirty="0">
                <a:latin typeface="Calibri" charset="0"/>
                <a:hlinkClick r:id="rId3"/>
              </a:rPr>
              <a:t>www.menti.com</a:t>
            </a:r>
            <a:r>
              <a:rPr lang="en-GB" sz="3600" dirty="0">
                <a:latin typeface="Calibri" charset="0"/>
              </a:rPr>
              <a:t> and enter </a:t>
            </a:r>
            <a:r>
              <a:rPr lang="en-GB" sz="3600" dirty="0" smtClean="0">
                <a:solidFill>
                  <a:srgbClr val="FF0000"/>
                </a:solidFill>
                <a:latin typeface="Calibri" charset="0"/>
              </a:rPr>
              <a:t>55 60 92</a:t>
            </a:r>
            <a:endParaRPr lang="en-GB" sz="3600" dirty="0" smtClean="0">
              <a:latin typeface="Calibri" charset="0"/>
            </a:endParaRPr>
          </a:p>
          <a:p>
            <a:pPr eaLnBrk="1" hangingPunct="1"/>
            <a:r>
              <a:rPr lang="en-GB" sz="3600" dirty="0" smtClean="0">
                <a:latin typeface="Calibri" charset="0"/>
              </a:rPr>
              <a:t>Consider two simultaneous events in frame 1</a:t>
            </a:r>
          </a:p>
          <a:p>
            <a:pPr lvl="1" eaLnBrk="1" hangingPunct="1"/>
            <a:r>
              <a:rPr lang="en-GB" sz="3200" dirty="0" smtClean="0">
                <a:latin typeface="Calibri" charset="0"/>
              </a:rPr>
              <a:t>At </a:t>
            </a:r>
            <a:r>
              <a:rPr lang="en-GB" sz="3200" dirty="0" smtClean="0">
                <a:solidFill>
                  <a:srgbClr val="FF0000"/>
                </a:solidFill>
                <a:latin typeface="Calibri" charset="0"/>
              </a:rPr>
              <a:t>x</a:t>
            </a:r>
            <a:r>
              <a:rPr lang="en-GB" sz="3200" baseline="-25000" dirty="0" smtClean="0">
                <a:solidFill>
                  <a:srgbClr val="FF0000"/>
                </a:solidFill>
                <a:latin typeface="Calibri" charset="0"/>
              </a:rPr>
              <a:t>1</a:t>
            </a:r>
            <a:r>
              <a:rPr lang="en-GB" sz="3200" dirty="0" smtClean="0">
                <a:solidFill>
                  <a:srgbClr val="FF0000"/>
                </a:solidFill>
                <a:latin typeface="Calibri" charset="0"/>
              </a:rPr>
              <a:t>=0,ct</a:t>
            </a:r>
            <a:r>
              <a:rPr lang="en-GB" sz="3200" baseline="-25000" dirty="0" smtClean="0">
                <a:solidFill>
                  <a:srgbClr val="FF0000"/>
                </a:solidFill>
                <a:latin typeface="Calibri" charset="0"/>
              </a:rPr>
              <a:t>1</a:t>
            </a:r>
            <a:r>
              <a:rPr lang="en-GB" sz="3200" dirty="0" smtClean="0">
                <a:solidFill>
                  <a:srgbClr val="FF0000"/>
                </a:solidFill>
                <a:latin typeface="Calibri" charset="0"/>
              </a:rPr>
              <a:t>=0 </a:t>
            </a:r>
            <a:r>
              <a:rPr lang="en-GB" sz="3200" dirty="0" smtClean="0">
                <a:latin typeface="Calibri" charset="0"/>
              </a:rPr>
              <a:t>and </a:t>
            </a:r>
            <a:r>
              <a:rPr lang="en-GB" sz="3200" dirty="0" smtClean="0">
                <a:solidFill>
                  <a:srgbClr val="FF0000"/>
                </a:solidFill>
                <a:latin typeface="Calibri" charset="0"/>
              </a:rPr>
              <a:t>x</a:t>
            </a:r>
            <a:r>
              <a:rPr lang="en-GB" sz="3200" baseline="-25000" dirty="0" smtClean="0">
                <a:solidFill>
                  <a:srgbClr val="FF0000"/>
                </a:solidFill>
                <a:latin typeface="Calibri" charset="0"/>
              </a:rPr>
              <a:t>2</a:t>
            </a:r>
            <a:r>
              <a:rPr lang="en-GB" sz="3200" dirty="0" smtClean="0">
                <a:solidFill>
                  <a:srgbClr val="FF0000"/>
                </a:solidFill>
                <a:latin typeface="Calibri" charset="0"/>
              </a:rPr>
              <a:t>=1,ct</a:t>
            </a:r>
            <a:r>
              <a:rPr lang="en-GB" sz="3200" baseline="-25000" dirty="0" smtClean="0">
                <a:solidFill>
                  <a:srgbClr val="FF0000"/>
                </a:solidFill>
                <a:latin typeface="Calibri" charset="0"/>
              </a:rPr>
              <a:t>2</a:t>
            </a:r>
            <a:r>
              <a:rPr lang="en-GB" sz="3200" dirty="0" smtClean="0">
                <a:solidFill>
                  <a:srgbClr val="FF0000"/>
                </a:solidFill>
                <a:latin typeface="Calibri" charset="0"/>
              </a:rPr>
              <a:t>=0</a:t>
            </a:r>
          </a:p>
          <a:p>
            <a:pPr eaLnBrk="1" hangingPunct="1"/>
            <a:r>
              <a:rPr lang="en-GB" sz="3600" dirty="0" smtClean="0">
                <a:latin typeface="Calibri" charset="0"/>
              </a:rPr>
              <a:t>Consider a transformation to frame 2</a:t>
            </a:r>
          </a:p>
          <a:p>
            <a:pPr lvl="1" eaLnBrk="1" hangingPunct="1"/>
            <a:r>
              <a:rPr lang="en-GB" sz="3200" dirty="0" smtClean="0">
                <a:latin typeface="Calibri"/>
                <a:cs typeface="Calibri"/>
              </a:rPr>
              <a:t>Moving at </a:t>
            </a:r>
            <a:r>
              <a:rPr lang="en-GB" sz="3200" dirty="0" smtClean="0">
                <a:solidFill>
                  <a:srgbClr val="FF0000"/>
                </a:solidFill>
                <a:latin typeface="Symbol" charset="2"/>
                <a:cs typeface="Symbol" charset="2"/>
              </a:rPr>
              <a:t>b</a:t>
            </a:r>
            <a:r>
              <a:rPr lang="en-GB" sz="3200" dirty="0" smtClean="0">
                <a:solidFill>
                  <a:srgbClr val="FF0000"/>
                </a:solidFill>
                <a:latin typeface="Calibri" charset="0"/>
              </a:rPr>
              <a:t>=3/5</a:t>
            </a:r>
            <a:r>
              <a:rPr lang="en-GB" sz="3200" dirty="0" smtClean="0">
                <a:latin typeface="Calibri" charset="0"/>
              </a:rPr>
              <a:t> so </a:t>
            </a:r>
            <a:r>
              <a:rPr lang="en-GB" sz="3200" dirty="0" smtClean="0">
                <a:solidFill>
                  <a:srgbClr val="FF0000"/>
                </a:solidFill>
                <a:latin typeface="Symbol" charset="2"/>
                <a:cs typeface="Symbol" charset="2"/>
              </a:rPr>
              <a:t>g</a:t>
            </a:r>
            <a:r>
              <a:rPr lang="en-GB" sz="3200" dirty="0" smtClean="0">
                <a:solidFill>
                  <a:srgbClr val="FF0000"/>
                </a:solidFill>
                <a:latin typeface="Calibri" charset="0"/>
              </a:rPr>
              <a:t>=5/4</a:t>
            </a:r>
          </a:p>
          <a:p>
            <a:pPr eaLnBrk="1" hangingPunct="1"/>
            <a:r>
              <a:rPr lang="en-GB" sz="3600" dirty="0" smtClean="0">
                <a:latin typeface="Calibri" charset="0"/>
              </a:rPr>
              <a:t>What is the time difference of the events in frame 2?</a:t>
            </a:r>
          </a:p>
        </p:txBody>
      </p:sp>
    </p:spTree>
    <p:extLst>
      <p:ext uri="{BB962C8B-B14F-4D97-AF65-F5344CB8AC3E}">
        <p14:creationId xmlns:p14="http://schemas.microsoft.com/office/powerpoint/2010/main" val="24008031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dirty="0" err="1" smtClean="0"/>
              <a:t>Menti</a:t>
            </a:r>
            <a:r>
              <a:rPr lang="en-US" dirty="0" smtClean="0"/>
              <a:t> answer 2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15/05/2018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A85EF1-6581-9942-A4E4-BC6FE125659B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28" name="Content Placeholder 2"/>
          <p:cNvSpPr>
            <a:spLocks noGrp="1"/>
          </p:cNvSpPr>
          <p:nvPr>
            <p:ph idx="4294967295"/>
          </p:nvPr>
        </p:nvSpPr>
        <p:spPr>
          <a:xfrm>
            <a:off x="323528" y="908720"/>
            <a:ext cx="8676456" cy="5078313"/>
          </a:xfrm>
        </p:spPr>
        <p:txBody>
          <a:bodyPr wrap="square">
            <a:spAutoFit/>
          </a:bodyPr>
          <a:lstStyle/>
          <a:p>
            <a:pPr eaLnBrk="1" hangingPunct="1"/>
            <a:r>
              <a:rPr lang="en-GB" sz="3600" dirty="0" smtClean="0">
                <a:latin typeface="Calibri" charset="0"/>
              </a:rPr>
              <a:t>We only need to find the times in frame 2</a:t>
            </a:r>
          </a:p>
          <a:p>
            <a:pPr eaLnBrk="1" hangingPunct="1"/>
            <a:r>
              <a:rPr lang="en-GB" sz="3600" dirty="0" smtClean="0">
                <a:latin typeface="Calibri" charset="0"/>
              </a:rPr>
              <a:t>For </a:t>
            </a:r>
            <a:r>
              <a:rPr lang="en-GB" sz="3600" dirty="0" smtClean="0">
                <a:solidFill>
                  <a:srgbClr val="FF0000"/>
                </a:solidFill>
                <a:latin typeface="Calibri" charset="0"/>
              </a:rPr>
              <a:t>x</a:t>
            </a:r>
            <a:r>
              <a:rPr lang="en-GB" sz="3600" baseline="-25000" dirty="0" smtClean="0">
                <a:solidFill>
                  <a:srgbClr val="FF0000"/>
                </a:solidFill>
                <a:latin typeface="Calibri" charset="0"/>
              </a:rPr>
              <a:t>1</a:t>
            </a:r>
            <a:r>
              <a:rPr lang="en-GB" sz="3600" dirty="0" smtClean="0">
                <a:solidFill>
                  <a:srgbClr val="FF0000"/>
                </a:solidFill>
                <a:latin typeface="Calibri" charset="0"/>
              </a:rPr>
              <a:t>=0,ct</a:t>
            </a:r>
            <a:r>
              <a:rPr lang="en-GB" sz="3600" baseline="-25000" dirty="0" smtClean="0">
                <a:solidFill>
                  <a:srgbClr val="FF0000"/>
                </a:solidFill>
                <a:latin typeface="Calibri" charset="0"/>
              </a:rPr>
              <a:t>1</a:t>
            </a:r>
            <a:r>
              <a:rPr lang="en-GB" sz="3600" dirty="0" smtClean="0">
                <a:solidFill>
                  <a:srgbClr val="FF0000"/>
                </a:solidFill>
                <a:latin typeface="Calibri" charset="0"/>
              </a:rPr>
              <a:t>=0 </a:t>
            </a:r>
            <a:endParaRPr lang="en-GB" sz="3600" dirty="0" smtClean="0">
              <a:latin typeface="Calibri" charset="0"/>
            </a:endParaRPr>
          </a:p>
          <a:p>
            <a:pPr lvl="1" eaLnBrk="1" hangingPunct="1"/>
            <a:r>
              <a:rPr lang="en-GB" sz="3200" dirty="0">
                <a:latin typeface="Calibri" charset="0"/>
              </a:rPr>
              <a:t>c</a:t>
            </a:r>
            <a:r>
              <a:rPr lang="en-GB" sz="3200" dirty="0" smtClean="0">
                <a:latin typeface="Calibri" charset="0"/>
              </a:rPr>
              <a:t>t</a:t>
            </a:r>
            <a:r>
              <a:rPr lang="en-GB" sz="3200" baseline="-25000" dirty="0" smtClean="0">
                <a:latin typeface="Calibri" charset="0"/>
              </a:rPr>
              <a:t>1</a:t>
            </a:r>
            <a:r>
              <a:rPr lang="en-GB" sz="3200" dirty="0" smtClean="0">
                <a:latin typeface="Calibri" charset="0"/>
              </a:rPr>
              <a:t>’ = (5/4) [0 </a:t>
            </a:r>
            <a:r>
              <a:rPr lang="mr-IN" sz="3200" dirty="0" smtClean="0">
                <a:latin typeface="Calibri" charset="0"/>
              </a:rPr>
              <a:t>−</a:t>
            </a:r>
            <a:r>
              <a:rPr lang="en-GB" sz="3200" dirty="0" smtClean="0">
                <a:latin typeface="Calibri" charset="0"/>
              </a:rPr>
              <a:t> (3/5) 0] = 0</a:t>
            </a:r>
          </a:p>
          <a:p>
            <a:pPr lvl="1" eaLnBrk="1" hangingPunct="1"/>
            <a:r>
              <a:rPr lang="en-GB" sz="3200" dirty="0" smtClean="0">
                <a:latin typeface="Calibri" charset="0"/>
              </a:rPr>
              <a:t>0,0 always transforms to 0,0</a:t>
            </a:r>
            <a:endParaRPr lang="en-GB" sz="3200" dirty="0">
              <a:latin typeface="Calibri" charset="0"/>
            </a:endParaRPr>
          </a:p>
          <a:p>
            <a:pPr eaLnBrk="1" hangingPunct="1"/>
            <a:r>
              <a:rPr lang="en-GB" sz="3600" dirty="0">
                <a:latin typeface="Calibri" charset="0"/>
              </a:rPr>
              <a:t>For </a:t>
            </a:r>
            <a:r>
              <a:rPr lang="en-GB" sz="3600" dirty="0" smtClean="0">
                <a:solidFill>
                  <a:srgbClr val="FF0000"/>
                </a:solidFill>
                <a:latin typeface="Calibri" charset="0"/>
              </a:rPr>
              <a:t>x</a:t>
            </a:r>
            <a:r>
              <a:rPr lang="en-GB" sz="3600" baseline="-25000" dirty="0" smtClean="0">
                <a:solidFill>
                  <a:srgbClr val="FF0000"/>
                </a:solidFill>
                <a:latin typeface="Calibri" charset="0"/>
              </a:rPr>
              <a:t>2</a:t>
            </a:r>
            <a:r>
              <a:rPr lang="en-GB" sz="3600" dirty="0" smtClean="0">
                <a:solidFill>
                  <a:srgbClr val="FF0000"/>
                </a:solidFill>
                <a:latin typeface="Calibri" charset="0"/>
              </a:rPr>
              <a:t>=1,ct</a:t>
            </a:r>
            <a:r>
              <a:rPr lang="en-GB" sz="3600" baseline="-25000" dirty="0" smtClean="0">
                <a:solidFill>
                  <a:srgbClr val="FF0000"/>
                </a:solidFill>
                <a:latin typeface="Calibri" charset="0"/>
              </a:rPr>
              <a:t>2</a:t>
            </a:r>
            <a:r>
              <a:rPr lang="en-GB" sz="3600" dirty="0" smtClean="0">
                <a:solidFill>
                  <a:srgbClr val="FF0000"/>
                </a:solidFill>
                <a:latin typeface="Calibri" charset="0"/>
              </a:rPr>
              <a:t>=</a:t>
            </a:r>
            <a:r>
              <a:rPr lang="en-GB" sz="3600" dirty="0">
                <a:solidFill>
                  <a:srgbClr val="FF0000"/>
                </a:solidFill>
                <a:latin typeface="Calibri" charset="0"/>
              </a:rPr>
              <a:t>0 </a:t>
            </a:r>
            <a:endParaRPr lang="en-GB" sz="3600" dirty="0">
              <a:latin typeface="Calibri" charset="0"/>
            </a:endParaRPr>
          </a:p>
          <a:p>
            <a:pPr lvl="1" eaLnBrk="1" hangingPunct="1"/>
            <a:r>
              <a:rPr lang="en-GB" sz="3200" dirty="0" smtClean="0">
                <a:latin typeface="Calibri" charset="0"/>
              </a:rPr>
              <a:t>ct</a:t>
            </a:r>
            <a:r>
              <a:rPr lang="en-GB" sz="3200" baseline="-25000" dirty="0" smtClean="0">
                <a:latin typeface="Calibri" charset="0"/>
              </a:rPr>
              <a:t>2</a:t>
            </a:r>
            <a:r>
              <a:rPr lang="en-GB" sz="3200" dirty="0" smtClean="0">
                <a:latin typeface="Calibri" charset="0"/>
              </a:rPr>
              <a:t>’ </a:t>
            </a:r>
            <a:r>
              <a:rPr lang="en-GB" sz="3200" dirty="0">
                <a:latin typeface="Calibri" charset="0"/>
              </a:rPr>
              <a:t>= (5/4) [0 </a:t>
            </a:r>
            <a:r>
              <a:rPr lang="mr-IN" sz="3200" dirty="0">
                <a:latin typeface="Calibri" charset="0"/>
              </a:rPr>
              <a:t>−</a:t>
            </a:r>
            <a:r>
              <a:rPr lang="en-GB" sz="3200" dirty="0">
                <a:latin typeface="Calibri" charset="0"/>
              </a:rPr>
              <a:t> </a:t>
            </a:r>
            <a:r>
              <a:rPr lang="en-GB" sz="3200" dirty="0" smtClean="0">
                <a:latin typeface="Calibri" charset="0"/>
              </a:rPr>
              <a:t>(</a:t>
            </a:r>
            <a:r>
              <a:rPr lang="en-GB" sz="3200" dirty="0">
                <a:latin typeface="Calibri" charset="0"/>
              </a:rPr>
              <a:t>3/5) </a:t>
            </a:r>
            <a:r>
              <a:rPr lang="en-GB" sz="3200" dirty="0" smtClean="0">
                <a:latin typeface="Calibri" charset="0"/>
              </a:rPr>
              <a:t>1] = </a:t>
            </a:r>
            <a:r>
              <a:rPr lang="mr-IN" sz="3200" dirty="0" smtClean="0">
                <a:latin typeface="Calibri" charset="0"/>
              </a:rPr>
              <a:t>−</a:t>
            </a:r>
            <a:r>
              <a:rPr lang="en-GB" sz="3200" dirty="0" smtClean="0">
                <a:latin typeface="Calibri" charset="0"/>
              </a:rPr>
              <a:t>(5/4)(3/5) = </a:t>
            </a:r>
            <a:r>
              <a:rPr lang="mr-IN" sz="3200" dirty="0" smtClean="0">
                <a:latin typeface="Calibri" charset="0"/>
              </a:rPr>
              <a:t>−</a:t>
            </a:r>
            <a:r>
              <a:rPr lang="en-GB" sz="3200" dirty="0" smtClean="0">
                <a:latin typeface="Calibri" charset="0"/>
              </a:rPr>
              <a:t>3/4</a:t>
            </a:r>
          </a:p>
          <a:p>
            <a:pPr eaLnBrk="1" hangingPunct="1"/>
            <a:r>
              <a:rPr lang="en-GB" sz="3600" dirty="0" smtClean="0">
                <a:solidFill>
                  <a:srgbClr val="FF0000"/>
                </a:solidFill>
                <a:latin typeface="Calibri" charset="0"/>
              </a:rPr>
              <a:t>Time difference is 3/4c</a:t>
            </a:r>
          </a:p>
          <a:p>
            <a:pPr lvl="1" eaLnBrk="1" hangingPunct="1"/>
            <a:r>
              <a:rPr lang="en-GB" sz="3200" dirty="0" smtClean="0">
                <a:solidFill>
                  <a:srgbClr val="000000"/>
                </a:solidFill>
                <a:latin typeface="Calibri" charset="0"/>
              </a:rPr>
              <a:t>Not simultaneous in frame 2</a:t>
            </a:r>
          </a:p>
        </p:txBody>
      </p:sp>
    </p:spTree>
    <p:extLst>
      <p:ext uri="{BB962C8B-B14F-4D97-AF65-F5344CB8AC3E}">
        <p14:creationId xmlns:p14="http://schemas.microsoft.com/office/powerpoint/2010/main" val="32846556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Lecture02A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692696"/>
            <a:ext cx="8084926" cy="5832648"/>
          </a:xfrm>
          <a:prstGeom prst="rect">
            <a:avLst/>
          </a:prstGeom>
        </p:spPr>
      </p:pic>
      <p:sp>
        <p:nvSpPr>
          <p:cNvPr id="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GB" dirty="0">
                <a:latin typeface="Symbol" charset="2"/>
                <a:cs typeface="Symbol" charset="2"/>
              </a:rPr>
              <a:t>g</a:t>
            </a:r>
            <a:r>
              <a:rPr lang="en-GB" dirty="0">
                <a:latin typeface="Calibri" charset="0"/>
              </a:rPr>
              <a:t> and </a:t>
            </a:r>
            <a:r>
              <a:rPr lang="en-GB" dirty="0" err="1">
                <a:latin typeface="Symbol" charset="2"/>
                <a:cs typeface="Symbol" charset="2"/>
              </a:rPr>
              <a:t>gb</a:t>
            </a:r>
            <a:r>
              <a:rPr lang="en-GB" dirty="0">
                <a:latin typeface="Symbol" charset="2"/>
                <a:cs typeface="Symbol" charset="2"/>
              </a:rPr>
              <a:t> </a:t>
            </a:r>
            <a:r>
              <a:rPr lang="en-GB" dirty="0" err="1">
                <a:cs typeface="Calibri"/>
              </a:rPr>
              <a:t>vs</a:t>
            </a:r>
            <a:r>
              <a:rPr lang="en-GB" dirty="0">
                <a:latin typeface="Symbol" charset="2"/>
                <a:cs typeface="Symbol" charset="2"/>
              </a:rPr>
              <a:t> b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15/05/2018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A85EF1-6581-9942-A4E4-BC6FE125659B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8208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How big is </a:t>
            </a:r>
            <a:r>
              <a:rPr lang="en-US" dirty="0" err="1" smtClean="0">
                <a:latin typeface="Symbol" charset="2"/>
                <a:cs typeface="Symbol" charset="2"/>
              </a:rPr>
              <a:t>D</a:t>
            </a:r>
            <a:r>
              <a:rPr lang="en-US" dirty="0" err="1" smtClean="0"/>
              <a:t>t</a:t>
            </a:r>
            <a:r>
              <a:rPr lang="en-US" dirty="0" smtClean="0"/>
              <a:t> = t’-t?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15/05/2018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A85EF1-6581-9942-A4E4-BC6FE125659B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7824" y="2564904"/>
            <a:ext cx="2808312" cy="2808312"/>
          </a:xfrm>
          <a:prstGeom prst="rect">
            <a:avLst/>
          </a:prstGeom>
        </p:spPr>
      </p:pic>
      <p:cxnSp>
        <p:nvCxnSpPr>
          <p:cNvPr id="17" name="Straight Arrow Connector 16"/>
          <p:cNvCxnSpPr/>
          <p:nvPr/>
        </p:nvCxnSpPr>
        <p:spPr>
          <a:xfrm>
            <a:off x="3131840" y="6093296"/>
            <a:ext cx="2448272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3347864" y="5445224"/>
            <a:ext cx="20882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~13000 km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55576" y="4581128"/>
            <a:ext cx="28083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Light takes 0.04s to cross the world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2" name="Picture 1" descr="helios2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2656"/>
            <a:ext cx="2301088" cy="382356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267744" y="1052736"/>
            <a:ext cx="5184576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Fastest man-made object: Helios 2 space probe achieved 360,000 km/h ~ 100 km/s ~ 3×10</a:t>
            </a:r>
            <a:r>
              <a:rPr lang="en-US" sz="2400" baseline="30000" dirty="0" smtClean="0">
                <a:solidFill>
                  <a:srgbClr val="FF0000"/>
                </a:solidFill>
              </a:rPr>
              <a:t>−4 </a:t>
            </a:r>
            <a:r>
              <a:rPr lang="en-US" sz="2400" dirty="0" smtClean="0">
                <a:solidFill>
                  <a:srgbClr val="FF0000"/>
                </a:solidFill>
              </a:rPr>
              <a:t>c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228184" y="3064892"/>
            <a:ext cx="280831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For an experiment the size of the Earth and some of its apparatus going as fast as Helios 2, </a:t>
            </a:r>
            <a:r>
              <a:rPr lang="en-US" sz="2400" dirty="0" err="1" smtClean="0">
                <a:solidFill>
                  <a:srgbClr val="0000FF"/>
                </a:solidFill>
                <a:latin typeface="Symbol" charset="2"/>
                <a:cs typeface="Symbol" charset="2"/>
              </a:rPr>
              <a:t>D</a:t>
            </a:r>
            <a:r>
              <a:rPr lang="en-US" sz="2400" dirty="0" err="1" smtClean="0">
                <a:solidFill>
                  <a:srgbClr val="0000FF"/>
                </a:solidFill>
              </a:rPr>
              <a:t>t</a:t>
            </a:r>
            <a:r>
              <a:rPr lang="en-US" sz="2400" dirty="0" smtClean="0">
                <a:solidFill>
                  <a:srgbClr val="0000FF"/>
                </a:solidFill>
              </a:rPr>
              <a:t> ~ 10 </a:t>
            </a:r>
            <a:r>
              <a:rPr lang="en-US" sz="2400" dirty="0" err="1" smtClean="0">
                <a:solidFill>
                  <a:srgbClr val="0000FF"/>
                </a:solidFill>
                <a:latin typeface="Symbol" charset="2"/>
                <a:cs typeface="Symbol" charset="2"/>
              </a:rPr>
              <a:t>m</a:t>
            </a:r>
            <a:r>
              <a:rPr lang="en-US" sz="2400" dirty="0" err="1" smtClean="0">
                <a:solidFill>
                  <a:srgbClr val="0000FF"/>
                </a:solidFill>
              </a:rPr>
              <a:t>s</a:t>
            </a:r>
            <a:endParaRPr lang="en-US" sz="2400" dirty="0" smtClean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53901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 idx="4294967295"/>
          </p:nvPr>
        </p:nvSpPr>
        <p:spPr>
          <a:xfrm>
            <a:off x="457200" y="53975"/>
            <a:ext cx="8229600" cy="1143000"/>
          </a:xfrm>
        </p:spPr>
        <p:txBody>
          <a:bodyPr/>
          <a:lstStyle/>
          <a:p>
            <a:pPr eaLnBrk="1" hangingPunct="1"/>
            <a:r>
              <a:rPr lang="en-GB" dirty="0" smtClean="0">
                <a:latin typeface="Calibri" charset="0"/>
              </a:rPr>
              <a:t>Is the speed of light constant?</a:t>
            </a:r>
            <a:endParaRPr lang="en-US" dirty="0">
              <a:latin typeface="Calibri" charset="0"/>
            </a:endParaRPr>
          </a:p>
        </p:txBody>
      </p:sp>
      <p:sp>
        <p:nvSpPr>
          <p:cNvPr id="18435" name="Slide Number Placeholder 4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FB7FCF90-6D25-C346-90DD-94D9A5AA281B}" type="slidenum">
              <a:rPr lang="en-US" sz="1200">
                <a:solidFill>
                  <a:srgbClr val="898989"/>
                </a:solidFill>
                <a:latin typeface="Calibri" charset="0"/>
              </a:rPr>
              <a:pPr algn="r" eaLnBrk="1" hangingPunct="1"/>
              <a:t>15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15/05/2018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EAF9B2-74ED-434F-9876-A14DC2D9D941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 rot="5400000">
            <a:off x="1573629" y="2515033"/>
            <a:ext cx="0" cy="19594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 bwMode="auto">
          <a:xfrm rot="5400000">
            <a:off x="1223628" y="2423793"/>
            <a:ext cx="504056" cy="432048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rgbClr val="FE9914"/>
              </a:solidFill>
              <a:effectLst/>
              <a:latin typeface="Arial" charset="0"/>
              <a:cs typeface="Arial" charset="0"/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 rot="5400000">
            <a:off x="4731549" y="2636912"/>
            <a:ext cx="1440160" cy="0"/>
          </a:xfrm>
          <a:prstGeom prst="line">
            <a:avLst/>
          </a:prstGeom>
          <a:ln w="76200">
            <a:solidFill>
              <a:srgbClr val="8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5595645" y="1628800"/>
            <a:ext cx="9925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800000"/>
                </a:solidFill>
              </a:rPr>
              <a:t>Mirror</a:t>
            </a:r>
            <a:endParaRPr lang="en-US" dirty="0">
              <a:solidFill>
                <a:srgbClr val="80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76064" y="1340768"/>
            <a:ext cx="29878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800000"/>
                </a:solidFill>
              </a:rPr>
              <a:t>Light pulse emitter and detector</a:t>
            </a:r>
            <a:endParaRPr lang="en-US" dirty="0">
              <a:solidFill>
                <a:srgbClr val="800000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115616" y="3068960"/>
            <a:ext cx="3384376" cy="2559189"/>
            <a:chOff x="1115616" y="3068960"/>
            <a:chExt cx="3384376" cy="2559189"/>
          </a:xfrm>
        </p:grpSpPr>
        <p:sp>
          <p:nvSpPr>
            <p:cNvPr id="31" name="TextBox 30"/>
            <p:cNvSpPr txBox="1"/>
            <p:nvPr/>
          </p:nvSpPr>
          <p:spPr>
            <a:xfrm>
              <a:off x="1115616" y="4797152"/>
              <a:ext cx="338437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rgbClr val="FF0000"/>
                  </a:solidFill>
                </a:rPr>
                <a:t>Event 1: light emitted</a:t>
              </a:r>
            </a:p>
            <a:p>
              <a:r>
                <a:rPr lang="en-US" sz="2400" dirty="0" smtClean="0">
                  <a:solidFill>
                    <a:srgbClr val="FF0000"/>
                  </a:solidFill>
                </a:rPr>
                <a:t>t</a:t>
              </a:r>
              <a:r>
                <a:rPr lang="en-US" sz="2400" baseline="-25000" dirty="0" smtClean="0">
                  <a:solidFill>
                    <a:srgbClr val="FF0000"/>
                  </a:solidFill>
                </a:rPr>
                <a:t>1</a:t>
              </a:r>
              <a:r>
                <a:rPr lang="en-US" sz="2400" dirty="0" smtClean="0">
                  <a:solidFill>
                    <a:srgbClr val="FF0000"/>
                  </a:solidFill>
                </a:rPr>
                <a:t>=0, x</a:t>
              </a:r>
              <a:r>
                <a:rPr lang="en-US" sz="2400" baseline="-25000" dirty="0">
                  <a:solidFill>
                    <a:srgbClr val="FF0000"/>
                  </a:solidFill>
                </a:rPr>
                <a:t>1</a:t>
              </a:r>
              <a:r>
                <a:rPr lang="en-US" sz="2400" dirty="0" smtClean="0">
                  <a:solidFill>
                    <a:srgbClr val="FF0000"/>
                  </a:solidFill>
                </a:rPr>
                <a:t>=0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cxnSp>
          <p:nvCxnSpPr>
            <p:cNvPr id="18" name="Straight Arrow Connector 17"/>
            <p:cNvCxnSpPr>
              <a:stCxn id="31" idx="0"/>
            </p:cNvCxnSpPr>
            <p:nvPr/>
          </p:nvCxnSpPr>
          <p:spPr>
            <a:xfrm flipH="1" flipV="1">
              <a:off x="1835696" y="3068960"/>
              <a:ext cx="972108" cy="1728192"/>
            </a:xfrm>
            <a:prstGeom prst="straightConnector1">
              <a:avLst/>
            </a:prstGeom>
            <a:ln w="38100" cmpd="sng"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8"/>
          <p:cNvGrpSpPr/>
          <p:nvPr/>
        </p:nvGrpSpPr>
        <p:grpSpPr>
          <a:xfrm>
            <a:off x="5400600" y="2708920"/>
            <a:ext cx="3563888" cy="2088232"/>
            <a:chOff x="5400600" y="2708920"/>
            <a:chExt cx="3563888" cy="2088232"/>
          </a:xfrm>
        </p:grpSpPr>
        <p:sp>
          <p:nvSpPr>
            <p:cNvPr id="32" name="TextBox 31"/>
            <p:cNvSpPr txBox="1"/>
            <p:nvPr/>
          </p:nvSpPr>
          <p:spPr>
            <a:xfrm>
              <a:off x="5400600" y="3966155"/>
              <a:ext cx="356388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rgbClr val="FF0000"/>
                  </a:solidFill>
                </a:rPr>
                <a:t>Event 2: light hits mirror</a:t>
              </a:r>
            </a:p>
            <a:p>
              <a:r>
                <a:rPr lang="en-US" sz="2400" dirty="0">
                  <a:solidFill>
                    <a:srgbClr val="FF0000"/>
                  </a:solidFill>
                </a:rPr>
                <a:t>t</a:t>
              </a:r>
              <a:r>
                <a:rPr lang="en-US" sz="2400" baseline="-25000" dirty="0" smtClean="0">
                  <a:solidFill>
                    <a:srgbClr val="FF0000"/>
                  </a:solidFill>
                </a:rPr>
                <a:t>2</a:t>
              </a:r>
              <a:r>
                <a:rPr lang="en-US" sz="2400" dirty="0" smtClean="0">
                  <a:solidFill>
                    <a:srgbClr val="FF0000"/>
                  </a:solidFill>
                </a:rPr>
                <a:t>=t, x</a:t>
              </a:r>
              <a:r>
                <a:rPr lang="en-US" sz="2400" baseline="-25000" dirty="0">
                  <a:solidFill>
                    <a:srgbClr val="FF0000"/>
                  </a:solidFill>
                </a:rPr>
                <a:t>2</a:t>
              </a:r>
              <a:r>
                <a:rPr lang="en-US" sz="2400" dirty="0" smtClean="0">
                  <a:solidFill>
                    <a:srgbClr val="FF0000"/>
                  </a:solidFill>
                </a:rPr>
                <a:t>=</a:t>
              </a:r>
              <a:r>
                <a:rPr lang="en-US" sz="2400" dirty="0" err="1" smtClean="0">
                  <a:solidFill>
                    <a:srgbClr val="FF0000"/>
                  </a:solidFill>
                </a:rPr>
                <a:t>ct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cxnSp>
          <p:nvCxnSpPr>
            <p:cNvPr id="22" name="Straight Arrow Connector 21"/>
            <p:cNvCxnSpPr>
              <a:stCxn id="32" idx="0"/>
            </p:cNvCxnSpPr>
            <p:nvPr/>
          </p:nvCxnSpPr>
          <p:spPr>
            <a:xfrm flipH="1" flipV="1">
              <a:off x="5652120" y="2708920"/>
              <a:ext cx="1530424" cy="1257235"/>
            </a:xfrm>
            <a:prstGeom prst="straightConnector1">
              <a:avLst/>
            </a:prstGeom>
            <a:ln w="38100" cmpd="sng"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366697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21769E-6 -3.29859E-6 L 0.41267 -0.0044 " pathEditMode="relative" rAng="0" ptsTypes="FF">
                                      <p:cBhvr>
                                        <p:cTn id="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624" y="-232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 idx="4294967295"/>
          </p:nvPr>
        </p:nvSpPr>
        <p:spPr>
          <a:xfrm>
            <a:off x="457200" y="53975"/>
            <a:ext cx="8229600" cy="1143000"/>
          </a:xfrm>
        </p:spPr>
        <p:txBody>
          <a:bodyPr/>
          <a:lstStyle/>
          <a:p>
            <a:pPr eaLnBrk="1" hangingPunct="1"/>
            <a:r>
              <a:rPr lang="en-GB" dirty="0" smtClean="0">
                <a:latin typeface="Calibri" charset="0"/>
              </a:rPr>
              <a:t>What about other speeds?</a:t>
            </a:r>
            <a:endParaRPr lang="en-US" dirty="0">
              <a:latin typeface="Calibri" charset="0"/>
            </a:endParaRPr>
          </a:p>
        </p:txBody>
      </p:sp>
      <p:sp>
        <p:nvSpPr>
          <p:cNvPr id="18435" name="Slide Number Placeholder 4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FB7FCF90-6D25-C346-90DD-94D9A5AA281B}" type="slidenum">
              <a:rPr lang="en-US" sz="1200">
                <a:solidFill>
                  <a:srgbClr val="898989"/>
                </a:solidFill>
                <a:latin typeface="Calibri" charset="0"/>
              </a:rPr>
              <a:pPr algn="r" eaLnBrk="1" hangingPunct="1"/>
              <a:t>16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15/05/2018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EAF9B2-74ED-434F-9876-A14DC2D9D941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sp>
        <p:nvSpPr>
          <p:cNvPr id="27" name="Rectangle 26"/>
          <p:cNvSpPr/>
          <p:nvPr/>
        </p:nvSpPr>
        <p:spPr bwMode="auto">
          <a:xfrm rot="5400000">
            <a:off x="1025352" y="2295128"/>
            <a:ext cx="720080" cy="683568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rgbClr val="FE9914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595645" y="1628800"/>
            <a:ext cx="9202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800000"/>
                </a:solidFill>
              </a:rPr>
              <a:t>Earth</a:t>
            </a:r>
            <a:endParaRPr lang="en-US" dirty="0">
              <a:solidFill>
                <a:srgbClr val="80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76064" y="1340768"/>
            <a:ext cx="21237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800000"/>
                </a:solidFill>
              </a:rPr>
              <a:t>Spaceship base</a:t>
            </a:r>
            <a:endParaRPr lang="en-US" dirty="0">
              <a:solidFill>
                <a:srgbClr val="800000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115616" y="3068960"/>
            <a:ext cx="3384376" cy="2928520"/>
            <a:chOff x="1115616" y="3068960"/>
            <a:chExt cx="3384376" cy="2928520"/>
          </a:xfrm>
        </p:grpSpPr>
        <p:sp>
          <p:nvSpPr>
            <p:cNvPr id="31" name="TextBox 30"/>
            <p:cNvSpPr txBox="1"/>
            <p:nvPr/>
          </p:nvSpPr>
          <p:spPr>
            <a:xfrm>
              <a:off x="1115616" y="4797152"/>
              <a:ext cx="3384376" cy="1200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rgbClr val="FF0000"/>
                  </a:solidFill>
                </a:rPr>
                <a:t>Event 1: spaceship leaves base</a:t>
              </a:r>
            </a:p>
            <a:p>
              <a:r>
                <a:rPr lang="en-US" sz="2400" dirty="0" smtClean="0">
                  <a:solidFill>
                    <a:srgbClr val="FF0000"/>
                  </a:solidFill>
                </a:rPr>
                <a:t>t</a:t>
              </a:r>
              <a:r>
                <a:rPr lang="en-US" sz="2400" baseline="-25000" dirty="0" smtClean="0">
                  <a:solidFill>
                    <a:srgbClr val="FF0000"/>
                  </a:solidFill>
                </a:rPr>
                <a:t>1</a:t>
              </a:r>
              <a:r>
                <a:rPr lang="en-US" sz="2400" dirty="0" smtClean="0">
                  <a:solidFill>
                    <a:srgbClr val="FF0000"/>
                  </a:solidFill>
                </a:rPr>
                <a:t>=0, x</a:t>
              </a:r>
              <a:r>
                <a:rPr lang="en-US" sz="2400" baseline="-25000" dirty="0">
                  <a:solidFill>
                    <a:srgbClr val="FF0000"/>
                  </a:solidFill>
                </a:rPr>
                <a:t>1</a:t>
              </a:r>
              <a:r>
                <a:rPr lang="en-US" sz="2400" dirty="0" smtClean="0">
                  <a:solidFill>
                    <a:srgbClr val="FF0000"/>
                  </a:solidFill>
                </a:rPr>
                <a:t>=0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cxnSp>
          <p:nvCxnSpPr>
            <p:cNvPr id="18" name="Straight Arrow Connector 17"/>
            <p:cNvCxnSpPr>
              <a:stCxn id="31" idx="0"/>
            </p:cNvCxnSpPr>
            <p:nvPr/>
          </p:nvCxnSpPr>
          <p:spPr>
            <a:xfrm flipH="1" flipV="1">
              <a:off x="1835696" y="3068960"/>
              <a:ext cx="972108" cy="1728192"/>
            </a:xfrm>
            <a:prstGeom prst="straightConnector1">
              <a:avLst/>
            </a:prstGeom>
            <a:ln w="38100" cmpd="sng"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8"/>
          <p:cNvGrpSpPr/>
          <p:nvPr/>
        </p:nvGrpSpPr>
        <p:grpSpPr>
          <a:xfrm>
            <a:off x="5436096" y="3068960"/>
            <a:ext cx="3563888" cy="2169530"/>
            <a:chOff x="5400600" y="2996953"/>
            <a:chExt cx="3563888" cy="2169530"/>
          </a:xfrm>
        </p:grpSpPr>
        <p:sp>
          <p:nvSpPr>
            <p:cNvPr id="32" name="TextBox 31"/>
            <p:cNvSpPr txBox="1"/>
            <p:nvPr/>
          </p:nvSpPr>
          <p:spPr>
            <a:xfrm>
              <a:off x="5400600" y="3966155"/>
              <a:ext cx="3563888" cy="1200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rgbClr val="FF0000"/>
                  </a:solidFill>
                </a:rPr>
                <a:t>Event 2: spaceship reaches Earth</a:t>
              </a:r>
            </a:p>
            <a:p>
              <a:r>
                <a:rPr lang="en-US" sz="2400" dirty="0">
                  <a:solidFill>
                    <a:srgbClr val="FF0000"/>
                  </a:solidFill>
                </a:rPr>
                <a:t>t</a:t>
              </a:r>
              <a:r>
                <a:rPr lang="en-US" sz="2400" baseline="-25000" dirty="0" smtClean="0">
                  <a:solidFill>
                    <a:srgbClr val="FF0000"/>
                  </a:solidFill>
                </a:rPr>
                <a:t>2</a:t>
              </a:r>
              <a:r>
                <a:rPr lang="en-US" sz="2400" dirty="0" smtClean="0">
                  <a:solidFill>
                    <a:srgbClr val="FF0000"/>
                  </a:solidFill>
                </a:rPr>
                <a:t>=t, x</a:t>
              </a:r>
              <a:r>
                <a:rPr lang="en-US" sz="2400" baseline="-25000" dirty="0">
                  <a:solidFill>
                    <a:srgbClr val="FF0000"/>
                  </a:solidFill>
                </a:rPr>
                <a:t>2</a:t>
              </a:r>
              <a:r>
                <a:rPr lang="en-US" sz="2400" dirty="0" smtClean="0">
                  <a:solidFill>
                    <a:srgbClr val="FF0000"/>
                  </a:solidFill>
                </a:rPr>
                <a:t>=</a:t>
              </a:r>
              <a:r>
                <a:rPr lang="en-US" sz="2400" dirty="0" err="1" smtClean="0">
                  <a:solidFill>
                    <a:srgbClr val="FF0000"/>
                  </a:solidFill>
                </a:rPr>
                <a:t>ut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cxnSp>
          <p:nvCxnSpPr>
            <p:cNvPr id="22" name="Straight Arrow Connector 21"/>
            <p:cNvCxnSpPr>
              <a:stCxn id="32" idx="0"/>
            </p:cNvCxnSpPr>
            <p:nvPr/>
          </p:nvCxnSpPr>
          <p:spPr>
            <a:xfrm flipH="1" flipV="1">
              <a:off x="6336704" y="2996953"/>
              <a:ext cx="845840" cy="969202"/>
            </a:xfrm>
            <a:prstGeom prst="straightConnector1">
              <a:avLst/>
            </a:prstGeom>
            <a:ln w="38100" cmpd="sng"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9" name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6096" y="2132856"/>
            <a:ext cx="936104" cy="936104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3609" b="81213" l="10154" r="85769"/>
                    </a14:imgEffect>
                  </a14:imgLayer>
                </a14:imgProps>
              </a:ext>
            </a:extLst>
          </a:blip>
          <a:srcRect l="8348" t="9340" r="13017" b="25473"/>
          <a:stretch/>
        </p:blipFill>
        <p:spPr>
          <a:xfrm rot="2340000">
            <a:off x="1037504" y="2296862"/>
            <a:ext cx="750268" cy="646831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2987824" y="1412776"/>
            <a:ext cx="1800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Spaceship speed u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50395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30396E-6 2.16828E-6 L 0.4967 0.0025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827" y="11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Example: velocity transformation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15/05/2018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A85EF1-6581-9942-A4E4-BC6FE125659B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sp>
        <p:nvSpPr>
          <p:cNvPr id="28" name="Content Placeholder 2"/>
          <p:cNvSpPr>
            <a:spLocks noGrp="1"/>
          </p:cNvSpPr>
          <p:nvPr>
            <p:ph idx="4294967295"/>
          </p:nvPr>
        </p:nvSpPr>
        <p:spPr>
          <a:xfrm>
            <a:off x="283914" y="1001511"/>
            <a:ext cx="8464550" cy="5090624"/>
          </a:xfrm>
        </p:spPr>
        <p:txBody>
          <a:bodyPr>
            <a:spAutoFit/>
          </a:bodyPr>
          <a:lstStyle/>
          <a:p>
            <a:pPr eaLnBrk="1" hangingPunct="1"/>
            <a:r>
              <a:rPr lang="en-GB" dirty="0" smtClean="0">
                <a:latin typeface="Calibri" charset="0"/>
              </a:rPr>
              <a:t>An observer on Earth sees two spaceships approaching from </a:t>
            </a:r>
            <a:r>
              <a:rPr lang="en-GB" dirty="0" smtClean="0">
                <a:solidFill>
                  <a:srgbClr val="FF0000"/>
                </a:solidFill>
                <a:latin typeface="Calibri" charset="0"/>
              </a:rPr>
              <a:t>opposite directions</a:t>
            </a:r>
          </a:p>
          <a:p>
            <a:pPr lvl="1" eaLnBrk="1" hangingPunct="1"/>
            <a:r>
              <a:rPr lang="en-GB" dirty="0" smtClean="0">
                <a:latin typeface="Calibri" charset="0"/>
              </a:rPr>
              <a:t>Spaceship 1 is coming at </a:t>
            </a:r>
            <a:r>
              <a:rPr lang="en-GB" dirty="0" smtClean="0">
                <a:solidFill>
                  <a:srgbClr val="FF0000"/>
                </a:solidFill>
                <a:latin typeface="Symbol" charset="2"/>
                <a:cs typeface="Symbol" charset="2"/>
              </a:rPr>
              <a:t>b</a:t>
            </a:r>
            <a:r>
              <a:rPr lang="en-GB" baseline="-25000" dirty="0" smtClean="0">
                <a:solidFill>
                  <a:srgbClr val="FF0000"/>
                </a:solidFill>
                <a:latin typeface="Calibri" charset="0"/>
              </a:rPr>
              <a:t>u1</a:t>
            </a:r>
            <a:r>
              <a:rPr lang="en-GB" dirty="0" smtClean="0">
                <a:solidFill>
                  <a:srgbClr val="FF0000"/>
                </a:solidFill>
                <a:latin typeface="Calibri" charset="0"/>
              </a:rPr>
              <a:t> = 3/4</a:t>
            </a:r>
          </a:p>
          <a:p>
            <a:pPr lvl="1" eaLnBrk="1" hangingPunct="1"/>
            <a:r>
              <a:rPr lang="en-GB" dirty="0" smtClean="0">
                <a:latin typeface="Calibri" charset="0"/>
              </a:rPr>
              <a:t>Spaceship 2 is coming at </a:t>
            </a:r>
            <a:r>
              <a:rPr lang="en-GB" dirty="0" smtClean="0">
                <a:solidFill>
                  <a:srgbClr val="FF0000"/>
                </a:solidFill>
                <a:latin typeface="Symbol" charset="2"/>
                <a:cs typeface="Symbol" charset="2"/>
              </a:rPr>
              <a:t>b</a:t>
            </a:r>
            <a:r>
              <a:rPr lang="en-GB" baseline="-25000" dirty="0" smtClean="0">
                <a:solidFill>
                  <a:srgbClr val="FF0000"/>
                </a:solidFill>
                <a:latin typeface="Calibri" charset="0"/>
              </a:rPr>
              <a:t>u2</a:t>
            </a:r>
            <a:r>
              <a:rPr lang="en-GB" dirty="0" smtClean="0">
                <a:solidFill>
                  <a:srgbClr val="FF0000"/>
                </a:solidFill>
                <a:latin typeface="Calibri" charset="0"/>
              </a:rPr>
              <a:t> = −1/2</a:t>
            </a:r>
          </a:p>
          <a:p>
            <a:pPr lvl="1" eaLnBrk="1" hangingPunct="1"/>
            <a:r>
              <a:rPr lang="en-GB" dirty="0" smtClean="0">
                <a:latin typeface="Calibri" charset="0"/>
              </a:rPr>
              <a:t>For observer on Earth, their relative velocity is      3c/4+c/2 = 5c/4 i.e. </a:t>
            </a:r>
            <a:r>
              <a:rPr lang="en-GB" dirty="0" smtClean="0">
                <a:solidFill>
                  <a:srgbClr val="FF0000"/>
                </a:solidFill>
                <a:latin typeface="Calibri" charset="0"/>
              </a:rPr>
              <a:t>more than the speed of light</a:t>
            </a:r>
          </a:p>
          <a:p>
            <a:pPr lvl="1" eaLnBrk="1" hangingPunct="1"/>
            <a:r>
              <a:rPr lang="en-GB" dirty="0" smtClean="0">
                <a:latin typeface="Calibri" charset="0"/>
              </a:rPr>
              <a:t>But no individual object is moving at speed &gt; c so this is allowed in the Earth’s frame</a:t>
            </a:r>
          </a:p>
          <a:p>
            <a:pPr eaLnBrk="1" hangingPunct="1"/>
            <a:r>
              <a:rPr lang="en-GB" dirty="0" smtClean="0">
                <a:latin typeface="Calibri" charset="0"/>
              </a:rPr>
              <a:t>What </a:t>
            </a:r>
            <a:r>
              <a:rPr lang="en-GB" dirty="0" smtClean="0">
                <a:solidFill>
                  <a:srgbClr val="FF0000"/>
                </a:solidFill>
                <a:latin typeface="Calibri" charset="0"/>
              </a:rPr>
              <a:t>speed</a:t>
            </a:r>
            <a:r>
              <a:rPr lang="en-GB" dirty="0" smtClean="0">
                <a:latin typeface="Calibri" charset="0"/>
              </a:rPr>
              <a:t> does spaceship 2 appear to be moving for an observer on spaceship 1?</a:t>
            </a:r>
          </a:p>
        </p:txBody>
      </p:sp>
    </p:spTree>
    <p:extLst>
      <p:ext uri="{BB962C8B-B14F-4D97-AF65-F5344CB8AC3E}">
        <p14:creationId xmlns:p14="http://schemas.microsoft.com/office/powerpoint/2010/main" val="25842934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 idx="4294967295"/>
          </p:nvPr>
        </p:nvSpPr>
        <p:spPr>
          <a:xfrm>
            <a:off x="457200" y="53975"/>
            <a:ext cx="8229600" cy="1143000"/>
          </a:xfrm>
        </p:spPr>
        <p:txBody>
          <a:bodyPr/>
          <a:lstStyle/>
          <a:p>
            <a:pPr eaLnBrk="1" hangingPunct="1"/>
            <a:r>
              <a:rPr lang="en-GB" dirty="0">
                <a:latin typeface="Calibri" charset="0"/>
              </a:rPr>
              <a:t>What we </a:t>
            </a:r>
            <a:r>
              <a:rPr lang="en-GB" dirty="0" smtClean="0">
                <a:latin typeface="Calibri" charset="0"/>
              </a:rPr>
              <a:t>did today</a:t>
            </a:r>
            <a:endParaRPr lang="en-US" dirty="0">
              <a:latin typeface="Calibri" charset="0"/>
            </a:endParaRPr>
          </a:p>
        </p:txBody>
      </p:sp>
      <p:sp>
        <p:nvSpPr>
          <p:cNvPr id="18434" name="Content Placeholder 2"/>
          <p:cNvSpPr>
            <a:spLocks noGrp="1"/>
          </p:cNvSpPr>
          <p:nvPr>
            <p:ph idx="4294967295"/>
          </p:nvPr>
        </p:nvSpPr>
        <p:spPr>
          <a:xfrm>
            <a:off x="250825" y="944136"/>
            <a:ext cx="8464550" cy="5299912"/>
          </a:xfrm>
        </p:spPr>
        <p:txBody>
          <a:bodyPr>
            <a:spAutoFit/>
          </a:bodyPr>
          <a:lstStyle/>
          <a:p>
            <a:pPr eaLnBrk="1" hangingPunct="1"/>
            <a:r>
              <a:rPr lang="en-GB" dirty="0" smtClean="0">
                <a:solidFill>
                  <a:srgbClr val="FF0000"/>
                </a:solidFill>
                <a:latin typeface="Calibri" charset="0"/>
              </a:rPr>
              <a:t>Saw the concept of an event</a:t>
            </a:r>
          </a:p>
          <a:p>
            <a:pPr lvl="1" eaLnBrk="1" hangingPunct="1"/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A coordinate point in space and time</a:t>
            </a:r>
          </a:p>
          <a:p>
            <a:pPr eaLnBrk="1" hangingPunct="1"/>
            <a:r>
              <a:rPr lang="en-GB" dirty="0" smtClean="0">
                <a:solidFill>
                  <a:srgbClr val="FF0000"/>
                </a:solidFill>
                <a:latin typeface="Calibri" charset="0"/>
              </a:rPr>
              <a:t>Introduced </a:t>
            </a:r>
            <a:r>
              <a:rPr lang="en-GB" dirty="0">
                <a:solidFill>
                  <a:srgbClr val="FF0000"/>
                </a:solidFill>
                <a:latin typeface="Calibri" charset="0"/>
              </a:rPr>
              <a:t>the Lorentz transformations</a:t>
            </a:r>
          </a:p>
          <a:p>
            <a:pPr lvl="1" eaLnBrk="1" hangingPunct="1"/>
            <a:r>
              <a:rPr lang="en-GB" dirty="0" smtClean="0">
                <a:latin typeface="Calibri" charset="0"/>
              </a:rPr>
              <a:t>Move an event from </a:t>
            </a:r>
            <a:r>
              <a:rPr lang="en-GB" dirty="0" err="1" smtClean="0">
                <a:latin typeface="Calibri" charset="0"/>
              </a:rPr>
              <a:t>t,x</a:t>
            </a:r>
            <a:r>
              <a:rPr lang="en-GB" dirty="0" smtClean="0">
                <a:latin typeface="Calibri" charset="0"/>
              </a:rPr>
              <a:t> to </a:t>
            </a:r>
            <a:r>
              <a:rPr lang="en-GB" dirty="0" err="1" smtClean="0">
                <a:latin typeface="Calibri" charset="0"/>
              </a:rPr>
              <a:t>t’,x</a:t>
            </a:r>
            <a:r>
              <a:rPr lang="en-GB" dirty="0" smtClean="0">
                <a:latin typeface="Calibri" charset="0"/>
              </a:rPr>
              <a:t>’</a:t>
            </a:r>
          </a:p>
          <a:p>
            <a:pPr lvl="1" eaLnBrk="1" hangingPunct="1"/>
            <a:r>
              <a:rPr lang="en-GB" dirty="0" smtClean="0">
                <a:latin typeface="Calibri" charset="0"/>
              </a:rPr>
              <a:t>Cleanest to express as </a:t>
            </a:r>
            <a:r>
              <a:rPr lang="en-GB" dirty="0" err="1" smtClean="0">
                <a:latin typeface="Calibri" charset="0"/>
              </a:rPr>
              <a:t>ct,x</a:t>
            </a:r>
            <a:endParaRPr lang="en-GB" dirty="0" smtClean="0">
              <a:latin typeface="Calibri" charset="0"/>
            </a:endParaRPr>
          </a:p>
          <a:p>
            <a:pPr lvl="1" eaLnBrk="1" hangingPunct="1"/>
            <a:r>
              <a:rPr lang="en-GB" dirty="0">
                <a:solidFill>
                  <a:srgbClr val="000000"/>
                </a:solidFill>
                <a:latin typeface="Calibri" charset="0"/>
              </a:rPr>
              <a:t>They also give the Galilean transformations in the low speed </a:t>
            </a:r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approximation</a:t>
            </a:r>
            <a:endParaRPr lang="en-GB" dirty="0" smtClean="0">
              <a:latin typeface="Calibri" charset="0"/>
            </a:endParaRPr>
          </a:p>
          <a:p>
            <a:pPr eaLnBrk="1" hangingPunct="1"/>
            <a:r>
              <a:rPr lang="en-GB" dirty="0" smtClean="0">
                <a:solidFill>
                  <a:srgbClr val="FF0000"/>
                </a:solidFill>
                <a:latin typeface="Calibri" charset="0"/>
              </a:rPr>
              <a:t>Saw how velocities transform</a:t>
            </a:r>
            <a:endParaRPr lang="en-GB" dirty="0">
              <a:solidFill>
                <a:srgbClr val="FF0000"/>
              </a:solidFill>
              <a:latin typeface="Calibri" charset="0"/>
            </a:endParaRPr>
          </a:p>
          <a:p>
            <a:pPr lvl="1" eaLnBrk="1" hangingPunct="1"/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The speed of light is not changed</a:t>
            </a:r>
          </a:p>
          <a:p>
            <a:pPr lvl="1" eaLnBrk="1" hangingPunct="1"/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This also approximates to Galilean transformations</a:t>
            </a:r>
          </a:p>
        </p:txBody>
      </p:sp>
      <p:sp>
        <p:nvSpPr>
          <p:cNvPr id="18435" name="Slide Number Placeholder 4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FB7FCF90-6D25-C346-90DD-94D9A5AA281B}" type="slidenum">
              <a:rPr lang="en-US" sz="1200">
                <a:solidFill>
                  <a:srgbClr val="898989"/>
                </a:solidFill>
                <a:latin typeface="Calibri" charset="0"/>
              </a:rPr>
              <a:pPr algn="r" eaLnBrk="1" hangingPunct="1"/>
              <a:t>18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15/05/2018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Paul Dauncey - Relativity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EAF9B2-74ED-434F-9876-A14DC2D9D941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5521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2189</TotalTime>
  <Words>1191</Words>
  <Application>Microsoft Macintosh PowerPoint</Application>
  <PresentationFormat>On-screen Show (4:3)</PresentationFormat>
  <Paragraphs>200</Paragraphs>
  <Slides>18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Year 1 – Relativity Lecture 4</vt:lpstr>
      <vt:lpstr>Overview of lectures</vt:lpstr>
      <vt:lpstr>Previously on Relativity</vt:lpstr>
      <vt:lpstr>Clarification</vt:lpstr>
      <vt:lpstr>What we will do today</vt:lpstr>
      <vt:lpstr>The concept of an “event”</vt:lpstr>
      <vt:lpstr>The concept of an “event”</vt:lpstr>
      <vt:lpstr>Menti question 1 </vt:lpstr>
      <vt:lpstr>Menti answer 1 </vt:lpstr>
      <vt:lpstr>Changes to coordinates/events</vt:lpstr>
      <vt:lpstr>Menti question 2</vt:lpstr>
      <vt:lpstr>Menti answer 2</vt:lpstr>
      <vt:lpstr>g and gb vs b</vt:lpstr>
      <vt:lpstr>How big is Dt = t’-t?</vt:lpstr>
      <vt:lpstr>Is the speed of light constant?</vt:lpstr>
      <vt:lpstr>What about other speeds?</vt:lpstr>
      <vt:lpstr>Example: velocity transformation</vt:lpstr>
      <vt:lpstr>What we did today</vt:lpstr>
    </vt:vector>
  </TitlesOfParts>
  <Company>Imperial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Year 2 - Quantum Mechanics</dc:title>
  <dc:creator>dauncey</dc:creator>
  <cp:lastModifiedBy>Paul Dauncey</cp:lastModifiedBy>
  <cp:revision>186</cp:revision>
  <dcterms:created xsi:type="dcterms:W3CDTF">2008-10-06T07:49:57Z</dcterms:created>
  <dcterms:modified xsi:type="dcterms:W3CDTF">2018-05-15T12:47:09Z</dcterms:modified>
</cp:coreProperties>
</file>