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346" r:id="rId3"/>
    <p:sldId id="291" r:id="rId4"/>
    <p:sldId id="273" r:id="rId5"/>
    <p:sldId id="276" r:id="rId6"/>
    <p:sldId id="335" r:id="rId7"/>
    <p:sldId id="340" r:id="rId8"/>
    <p:sldId id="336" r:id="rId9"/>
    <p:sldId id="324" r:id="rId10"/>
    <p:sldId id="315" r:id="rId11"/>
    <p:sldId id="337" r:id="rId12"/>
    <p:sldId id="341" r:id="rId13"/>
    <p:sldId id="344" r:id="rId14"/>
    <p:sldId id="331" r:id="rId15"/>
    <p:sldId id="351" r:id="rId16"/>
    <p:sldId id="352" r:id="rId17"/>
    <p:sldId id="339" r:id="rId18"/>
    <p:sldId id="345" r:id="rId19"/>
    <p:sldId id="347" r:id="rId20"/>
    <p:sldId id="348" r:id="rId21"/>
    <p:sldId id="353" r:id="rId22"/>
    <p:sldId id="349" r:id="rId23"/>
    <p:sldId id="350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92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handoutMaster" Target="handoutMasters/handout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564EC751-FFB4-0143-B536-A15B028F496F}" type="datetimeFigureOut">
              <a:rPr lang="en-US"/>
              <a:pPr>
                <a:defRPr/>
              </a:pPr>
              <a:t>22/05/18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C66DE678-B007-3A4F-A3E3-DB6FC3894B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4219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36CC37A2-A561-6B47-92C4-435B640DC605}" type="datetimeFigureOut">
              <a:rPr lang="en-US"/>
              <a:pPr>
                <a:defRPr/>
              </a:pPr>
              <a:t>22/05/18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35947662-3DB1-F54E-9836-930729AD92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00872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947662-3DB1-F54E-9836-930729AD92B1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436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22/05/2018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425D48-7DC3-F64B-AD1F-0CA57897E3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142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22/05/2018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A85EF1-6581-9942-A4E4-BC6FE12565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997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22/05/2018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0EC17B-6CA9-3643-92D1-1CC2985DDA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022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22/05/2018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2BB9B8-9404-CF4F-94BF-626E23469E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858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22/05/2018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AB42AD-F012-5146-808F-435C30A1CC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425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22/05/2018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609E87-B053-784E-828A-FA8619AF90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51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22/05/2018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AF9B2-74ED-434F-9876-A14DC2D9D9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004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22/05/2018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19BE05-3743-554D-953C-1F169FA81A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708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22/05/2018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963431-6D35-3740-AD5A-0B0D7A21D4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08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22/05/2018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8FB77-C0B3-AD4E-98A1-C492BE59BD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384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22/05/2018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9DF44-50BA-FF40-9E38-C88048F54D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550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 smtClean="0"/>
              <a:t>22/05/2018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8650DA7F-5AE0-DD47-A76F-027AFD74B8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menti.com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image" Target="../media/image6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menti.com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menti.com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image" Target="../media/image6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ctrTitle"/>
          </p:nvPr>
        </p:nvSpPr>
        <p:spPr>
          <a:xfrm>
            <a:off x="539750" y="2130425"/>
            <a:ext cx="8134350" cy="1470025"/>
          </a:xfrm>
        </p:spPr>
        <p:txBody>
          <a:bodyPr/>
          <a:lstStyle/>
          <a:p>
            <a:pPr eaLnBrk="1" hangingPunct="1"/>
            <a:r>
              <a:rPr lang="en-GB" dirty="0">
                <a:latin typeface="Calibri" charset="0"/>
              </a:rPr>
              <a:t>Year 1 – Relativity</a:t>
            </a:r>
            <a:br>
              <a:rPr lang="en-GB" dirty="0">
                <a:latin typeface="Calibri" charset="0"/>
              </a:rPr>
            </a:br>
            <a:r>
              <a:rPr lang="en-GB" dirty="0">
                <a:latin typeface="Calibri" charset="0"/>
              </a:rPr>
              <a:t>Lecture 6</a:t>
            </a:r>
            <a:endParaRPr lang="en-US" dirty="0">
              <a:latin typeface="Calibri" charset="0"/>
            </a:endParaRPr>
          </a:p>
        </p:txBody>
      </p:sp>
      <p:sp>
        <p:nvSpPr>
          <p:cNvPr id="15362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GB" dirty="0">
                <a:solidFill>
                  <a:schemeClr val="tx1"/>
                </a:solidFill>
                <a:latin typeface="Calibri" charset="0"/>
              </a:rPr>
              <a:t>Paul Dauncey</a:t>
            </a:r>
            <a:endParaRPr lang="en-US" dirty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22/05/2018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425D48-7DC3-F64B-AD1F-0CA57897E34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Calibri" charset="0"/>
              </a:rPr>
              <a:t>Organisation</a:t>
            </a:r>
            <a:endParaRPr lang="en-US" dirty="0"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18/05/2018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A85EF1-6581-9942-A4E4-BC6FE125659B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6" name="Picture 5" descr="Screen Shot 2018-05-21 at 15.16.5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050417"/>
            <a:ext cx="8028384" cy="5330911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1691680" y="4941168"/>
            <a:ext cx="2520280" cy="12961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8898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>
                <a:latin typeface="Calibri" charset="0"/>
              </a:rPr>
              <a:t>Overview of lectures</a:t>
            </a:r>
            <a:endParaRPr lang="en-US" dirty="0">
              <a:latin typeface="Calibri" charset="0"/>
            </a:endParaRP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395288" y="1060450"/>
            <a:ext cx="8424862" cy="5176838"/>
          </a:xfrm>
        </p:spPr>
        <p:txBody>
          <a:bodyPr>
            <a:spAutoFit/>
          </a:bodyPr>
          <a:lstStyle/>
          <a:p>
            <a:r>
              <a:rPr lang="en-US" sz="2800" dirty="0">
                <a:latin typeface="Calibri" charset="0"/>
              </a:rPr>
              <a:t>Lecture 1: Introduction, concepts and classical results </a:t>
            </a:r>
          </a:p>
          <a:p>
            <a:r>
              <a:rPr lang="en-US" sz="2800" dirty="0">
                <a:latin typeface="Calibri" charset="0"/>
              </a:rPr>
              <a:t>Lecture 2: The postulates of Relativity</a:t>
            </a:r>
          </a:p>
          <a:p>
            <a:r>
              <a:rPr lang="en-US" sz="2800" dirty="0">
                <a:latin typeface="Calibri" charset="0"/>
              </a:rPr>
              <a:t>Lecture 3: Length contraction and simultaneity</a:t>
            </a:r>
          </a:p>
          <a:p>
            <a:r>
              <a:rPr lang="en-US" sz="2800" dirty="0">
                <a:latin typeface="Calibri" charset="0"/>
              </a:rPr>
              <a:t>Lecture 4: The Lorentz transformations</a:t>
            </a:r>
          </a:p>
          <a:p>
            <a:r>
              <a:rPr lang="en-US" sz="2800" dirty="0">
                <a:latin typeface="Calibri" charset="0"/>
              </a:rPr>
              <a:t>Lecture 5: Space-time diagrams and world lines</a:t>
            </a:r>
          </a:p>
          <a:p>
            <a:r>
              <a:rPr lang="en-US" sz="2800" dirty="0">
                <a:solidFill>
                  <a:srgbClr val="FF0000"/>
                </a:solidFill>
                <a:latin typeface="Calibri" charset="0"/>
              </a:rPr>
              <a:t>Lecture 6: Four-vectors and causality</a:t>
            </a:r>
          </a:p>
          <a:p>
            <a:r>
              <a:rPr lang="en-US" sz="2800" dirty="0">
                <a:latin typeface="Calibri" charset="0"/>
              </a:rPr>
              <a:t>Lecture 7: Energy and momentum</a:t>
            </a:r>
          </a:p>
          <a:p>
            <a:r>
              <a:rPr lang="en-US" sz="2800" dirty="0">
                <a:latin typeface="Calibri" charset="0"/>
              </a:rPr>
              <a:t>Lecture 8: Energy and momentum conservation</a:t>
            </a:r>
          </a:p>
          <a:p>
            <a:r>
              <a:rPr lang="en-US" sz="2800" dirty="0">
                <a:latin typeface="Calibri" charset="0"/>
              </a:rPr>
              <a:t>Lecture 9: Particle reactions</a:t>
            </a:r>
          </a:p>
          <a:p>
            <a:r>
              <a:rPr lang="en-US" sz="2800" dirty="0">
                <a:latin typeface="Calibri" charset="0"/>
              </a:rPr>
              <a:t>Lecture 10: The relativistic Doppler effect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22/05/2018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A85EF1-6581-9942-A4E4-BC6FE125659B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 idx="4294967295"/>
          </p:nvPr>
        </p:nvSpPr>
        <p:spPr>
          <a:xfrm>
            <a:off x="457200" y="-26988"/>
            <a:ext cx="8229600" cy="1143001"/>
          </a:xfrm>
        </p:spPr>
        <p:txBody>
          <a:bodyPr/>
          <a:lstStyle/>
          <a:p>
            <a:pPr eaLnBrk="1" hangingPunct="1"/>
            <a:r>
              <a:rPr lang="en-GB" dirty="0">
                <a:latin typeface="Calibri" charset="0"/>
              </a:rPr>
              <a:t>Previously on Relativity</a:t>
            </a:r>
            <a:endParaRPr lang="en-US" dirty="0">
              <a:latin typeface="Calibri" charset="0"/>
            </a:endParaRPr>
          </a:p>
        </p:txBody>
      </p:sp>
      <p:sp>
        <p:nvSpPr>
          <p:cNvPr id="17410" name="Content Placeholder 2"/>
          <p:cNvSpPr>
            <a:spLocks noGrp="1"/>
          </p:cNvSpPr>
          <p:nvPr>
            <p:ph idx="4294967295"/>
          </p:nvPr>
        </p:nvSpPr>
        <p:spPr>
          <a:xfrm>
            <a:off x="428625" y="930897"/>
            <a:ext cx="8535863" cy="4881336"/>
          </a:xfrm>
        </p:spPr>
        <p:txBody>
          <a:bodyPr wrap="square">
            <a:spAutoFit/>
          </a:bodyPr>
          <a:lstStyle/>
          <a:p>
            <a:pPr eaLnBrk="1" hangingPunct="1"/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Saw events and Lorentz transformations</a:t>
            </a: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Events move under Lorentz transformations in </a:t>
            </a:r>
            <a:r>
              <a:rPr lang="en-GB" dirty="0" err="1" smtClean="0">
                <a:solidFill>
                  <a:srgbClr val="000000"/>
                </a:solidFill>
                <a:latin typeface="Calibri" charset="0"/>
              </a:rPr>
              <a:t>ct,x</a:t>
            </a: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 space in an equivalent way to rotations in </a:t>
            </a:r>
            <a:r>
              <a:rPr lang="en-GB" dirty="0" err="1" smtClean="0">
                <a:solidFill>
                  <a:srgbClr val="000000"/>
                </a:solidFill>
                <a:latin typeface="Calibri" charset="0"/>
              </a:rPr>
              <a:t>x,y</a:t>
            </a: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 space</a:t>
            </a: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Saw that nothing can go faster than light as the expression for </a:t>
            </a:r>
            <a:r>
              <a:rPr lang="en-GB" dirty="0" smtClean="0">
                <a:solidFill>
                  <a:srgbClr val="000000"/>
                </a:solidFill>
                <a:latin typeface="Symbol" charset="2"/>
                <a:cs typeface="Symbol" charset="2"/>
              </a:rPr>
              <a:t>g</a:t>
            </a: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 becomes imaginary</a:t>
            </a:r>
            <a:endParaRPr lang="en-GB" dirty="0" smtClean="0">
              <a:solidFill>
                <a:srgbClr val="FF0000"/>
              </a:solidFill>
              <a:latin typeface="Calibri" charset="0"/>
            </a:endParaRPr>
          </a:p>
          <a:p>
            <a:pPr eaLnBrk="1" hangingPunct="1"/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Also discussed simultaneity</a:t>
            </a:r>
            <a:endParaRPr lang="en-GB" dirty="0">
              <a:solidFill>
                <a:srgbClr val="FF0000"/>
              </a:solidFill>
              <a:latin typeface="Calibri" charset="0"/>
            </a:endParaRP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  <a:cs typeface="Symbol" charset="0"/>
              </a:rPr>
              <a:t>Events which are simultaneous in one frame are not simultaneous in any other frame unless they are at the same position as well; i.e. effectively the same event</a:t>
            </a:r>
          </a:p>
        </p:txBody>
      </p:sp>
      <p:sp>
        <p:nvSpPr>
          <p:cNvPr id="17411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A7F5A5D4-F033-414E-A64D-7EB5513F5D94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4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22/05/2018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>
                <a:latin typeface="Calibri" charset="0"/>
              </a:rPr>
              <a:t>What we will do today</a:t>
            </a:r>
            <a:endParaRPr lang="en-US">
              <a:latin typeface="Calibri" charset="0"/>
            </a:endParaRPr>
          </a:p>
        </p:txBody>
      </p:sp>
      <p:sp>
        <p:nvSpPr>
          <p:cNvPr id="18434" name="Content Placeholder 2"/>
          <p:cNvSpPr>
            <a:spLocks noGrp="1"/>
          </p:cNvSpPr>
          <p:nvPr>
            <p:ph idx="4294967295"/>
          </p:nvPr>
        </p:nvSpPr>
        <p:spPr>
          <a:xfrm>
            <a:off x="250825" y="944136"/>
            <a:ext cx="8464550" cy="5053691"/>
          </a:xfrm>
        </p:spPr>
        <p:txBody>
          <a:bodyPr>
            <a:spAutoFit/>
          </a:bodyPr>
          <a:lstStyle/>
          <a:p>
            <a:pPr eaLnBrk="1" hangingPunct="1"/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Introduce four-vectors</a:t>
            </a:r>
          </a:p>
          <a:p>
            <a:pPr lvl="1" eaLnBrk="1" hangingPunct="1"/>
            <a:r>
              <a:rPr lang="en-GB" dirty="0" smtClean="0">
                <a:latin typeface="Calibri" charset="0"/>
              </a:rPr>
              <a:t>Similar concept to “normal” vectors but with four components</a:t>
            </a:r>
          </a:p>
          <a:p>
            <a:pPr lvl="1" eaLnBrk="1" hangingPunct="1"/>
            <a:r>
              <a:rPr lang="en-GB" dirty="0" smtClean="0">
                <a:latin typeface="Calibri" charset="0"/>
              </a:rPr>
              <a:t>See that the length squared of all four-vectors is constant under Lorentz transformations</a:t>
            </a:r>
          </a:p>
          <a:p>
            <a:pPr eaLnBrk="1" hangingPunct="1"/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Discuss the separation of two events</a:t>
            </a: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Separation = the length squared of the four-vector which gives the difference of the two events</a:t>
            </a: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The sign of the separation is a critical value</a:t>
            </a: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Discuss how this relates to causality</a:t>
            </a: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5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22/05/2018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Calibri" charset="0"/>
              </a:rPr>
              <a:t>Four-vector notations</a:t>
            </a:r>
            <a:endParaRPr lang="en-US" dirty="0">
              <a:latin typeface="Calibri" charset="0"/>
            </a:endParaRPr>
          </a:p>
        </p:txBody>
      </p:sp>
      <p:sp>
        <p:nvSpPr>
          <p:cNvPr id="18434" name="Content Placeholder 2"/>
          <p:cNvSpPr>
            <a:spLocks noGrp="1"/>
          </p:cNvSpPr>
          <p:nvPr>
            <p:ph idx="4294967295"/>
          </p:nvPr>
        </p:nvSpPr>
        <p:spPr>
          <a:xfrm>
            <a:off x="250824" y="954588"/>
            <a:ext cx="8713664" cy="5570756"/>
          </a:xfrm>
        </p:spPr>
        <p:txBody>
          <a:bodyPr wrap="square">
            <a:spAutoFit/>
          </a:bodyPr>
          <a:lstStyle/>
          <a:p>
            <a:pPr eaLnBrk="1" hangingPunct="1"/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The space-time four-vector (“four-position”)</a:t>
            </a:r>
          </a:p>
          <a:p>
            <a:pPr lvl="1" eaLnBrk="1" hangingPunct="1"/>
            <a:r>
              <a:rPr lang="en-GB" dirty="0" smtClean="0">
                <a:latin typeface="Calibri" charset="0"/>
              </a:rPr>
              <a:t>I will write as </a:t>
            </a:r>
            <a:r>
              <a:rPr lang="en-GB" dirty="0" smtClean="0">
                <a:solidFill>
                  <a:srgbClr val="0000FF"/>
                </a:solidFill>
                <a:latin typeface="Calibri" charset="0"/>
              </a:rPr>
              <a:t>(</a:t>
            </a:r>
            <a:r>
              <a:rPr lang="en-GB" dirty="0" err="1" smtClean="0">
                <a:solidFill>
                  <a:srgbClr val="0000FF"/>
                </a:solidFill>
                <a:latin typeface="Calibri" charset="0"/>
              </a:rPr>
              <a:t>ct,</a:t>
            </a:r>
            <a:r>
              <a:rPr lang="en-GB" u="sng" dirty="0" err="1" smtClean="0">
                <a:solidFill>
                  <a:srgbClr val="0000FF"/>
                </a:solidFill>
                <a:latin typeface="Calibri" charset="0"/>
              </a:rPr>
              <a:t>r</a:t>
            </a:r>
            <a:r>
              <a:rPr lang="en-GB" dirty="0" smtClean="0">
                <a:solidFill>
                  <a:srgbClr val="0000FF"/>
                </a:solidFill>
                <a:latin typeface="Calibri" charset="0"/>
              </a:rPr>
              <a:t>) = (</a:t>
            </a:r>
            <a:r>
              <a:rPr lang="en-GB" dirty="0" err="1" smtClean="0">
                <a:solidFill>
                  <a:srgbClr val="0000FF"/>
                </a:solidFill>
                <a:latin typeface="Calibri" charset="0"/>
              </a:rPr>
              <a:t>ct,x,y,z</a:t>
            </a:r>
            <a:r>
              <a:rPr lang="en-GB" dirty="0" smtClean="0">
                <a:solidFill>
                  <a:srgbClr val="0000FF"/>
                </a:solidFill>
                <a:latin typeface="Calibri" charset="0"/>
              </a:rPr>
              <a:t>)</a:t>
            </a:r>
          </a:p>
          <a:p>
            <a:pPr lvl="1" eaLnBrk="1" hangingPunct="1"/>
            <a:r>
              <a:rPr lang="en-GB" dirty="0" smtClean="0">
                <a:latin typeface="Calibri" charset="0"/>
              </a:rPr>
              <a:t>Similar to writing the three-vector </a:t>
            </a:r>
            <a:r>
              <a:rPr lang="en-GB" u="sng" dirty="0" smtClean="0">
                <a:latin typeface="Calibri" charset="0"/>
              </a:rPr>
              <a:t>r</a:t>
            </a:r>
            <a:r>
              <a:rPr lang="en-GB" dirty="0" smtClean="0">
                <a:latin typeface="Calibri" charset="0"/>
              </a:rPr>
              <a:t> = (</a:t>
            </a:r>
            <a:r>
              <a:rPr lang="en-GB" dirty="0" err="1" smtClean="0">
                <a:latin typeface="Calibri" charset="0"/>
              </a:rPr>
              <a:t>x,y,z</a:t>
            </a:r>
            <a:r>
              <a:rPr lang="en-GB" dirty="0" smtClean="0">
                <a:latin typeface="Calibri" charset="0"/>
              </a:rPr>
              <a:t>)</a:t>
            </a:r>
          </a:p>
          <a:p>
            <a:pPr lvl="1" eaLnBrk="1" hangingPunct="1"/>
            <a:r>
              <a:rPr lang="en-GB" dirty="0" smtClean="0">
                <a:latin typeface="Calibri" charset="0"/>
              </a:rPr>
              <a:t>Some books use uppercase bold/underlined but ambiguous with some three-vectors; e.g. </a:t>
            </a:r>
            <a:r>
              <a:rPr lang="en-GB" u="sng" dirty="0" smtClean="0">
                <a:latin typeface="Calibri" charset="0"/>
              </a:rPr>
              <a:t>E</a:t>
            </a:r>
          </a:p>
          <a:p>
            <a:pPr eaLnBrk="1" hangingPunct="1"/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The components can also be numbered</a:t>
            </a: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For any three-vector </a:t>
            </a:r>
            <a:r>
              <a:rPr lang="en-GB" u="sng" dirty="0">
                <a:solidFill>
                  <a:srgbClr val="000000"/>
                </a:solidFill>
                <a:latin typeface="Calibri" charset="0"/>
              </a:rPr>
              <a:t>a</a:t>
            </a: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, can write </a:t>
            </a:r>
            <a:r>
              <a:rPr lang="en-GB" u="sng" dirty="0">
                <a:solidFill>
                  <a:srgbClr val="000000"/>
                </a:solidFill>
                <a:latin typeface="Calibri" charset="0"/>
              </a:rPr>
              <a:t>a</a:t>
            </a: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 = (a</a:t>
            </a:r>
            <a:r>
              <a:rPr lang="en-GB" baseline="-25000" dirty="0" smtClean="0">
                <a:solidFill>
                  <a:srgbClr val="000000"/>
                </a:solidFill>
                <a:latin typeface="Calibri" charset="0"/>
              </a:rPr>
              <a:t>1</a:t>
            </a: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,a</a:t>
            </a:r>
            <a:r>
              <a:rPr lang="en-GB" baseline="-25000" dirty="0" smtClean="0">
                <a:solidFill>
                  <a:srgbClr val="000000"/>
                </a:solidFill>
                <a:latin typeface="Calibri" charset="0"/>
              </a:rPr>
              <a:t>2</a:t>
            </a: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,a</a:t>
            </a:r>
            <a:r>
              <a:rPr lang="en-GB" baseline="-25000" dirty="0" smtClean="0">
                <a:solidFill>
                  <a:srgbClr val="000000"/>
                </a:solidFill>
                <a:latin typeface="Calibri" charset="0"/>
              </a:rPr>
              <a:t>3</a:t>
            </a: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)</a:t>
            </a: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The “extra” component in four-vectors is numbered 0</a:t>
            </a: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Hence writing </a:t>
            </a:r>
            <a:r>
              <a:rPr lang="en-GB" dirty="0" smtClean="0">
                <a:solidFill>
                  <a:srgbClr val="0000FF"/>
                </a:solidFill>
                <a:latin typeface="Calibri" charset="0"/>
              </a:rPr>
              <a:t>(</a:t>
            </a:r>
            <a:r>
              <a:rPr lang="en-GB" dirty="0" err="1" smtClean="0">
                <a:solidFill>
                  <a:srgbClr val="0000FF"/>
                </a:solidFill>
                <a:latin typeface="Calibri" charset="0"/>
              </a:rPr>
              <a:t>ct,</a:t>
            </a:r>
            <a:r>
              <a:rPr lang="en-GB" u="sng" dirty="0" err="1" smtClean="0">
                <a:solidFill>
                  <a:srgbClr val="0000FF"/>
                </a:solidFill>
                <a:latin typeface="Calibri" charset="0"/>
              </a:rPr>
              <a:t>r</a:t>
            </a:r>
            <a:r>
              <a:rPr lang="en-GB" dirty="0" smtClean="0">
                <a:solidFill>
                  <a:srgbClr val="0000FF"/>
                </a:solidFill>
                <a:latin typeface="Calibri" charset="0"/>
              </a:rPr>
              <a:t>) = (x</a:t>
            </a:r>
            <a:r>
              <a:rPr lang="en-GB" baseline="30000" dirty="0" smtClean="0">
                <a:solidFill>
                  <a:srgbClr val="0000FF"/>
                </a:solidFill>
                <a:latin typeface="Calibri" charset="0"/>
              </a:rPr>
              <a:t>0</a:t>
            </a:r>
            <a:r>
              <a:rPr lang="en-GB" dirty="0" smtClean="0">
                <a:solidFill>
                  <a:srgbClr val="0000FF"/>
                </a:solidFill>
                <a:latin typeface="Calibri" charset="0"/>
              </a:rPr>
              <a:t>,x</a:t>
            </a:r>
            <a:r>
              <a:rPr lang="en-GB" baseline="30000" dirty="0" smtClean="0">
                <a:solidFill>
                  <a:srgbClr val="0000FF"/>
                </a:solidFill>
                <a:latin typeface="Calibri" charset="0"/>
              </a:rPr>
              <a:t>1</a:t>
            </a:r>
            <a:r>
              <a:rPr lang="en-GB" dirty="0" smtClean="0">
                <a:solidFill>
                  <a:srgbClr val="0000FF"/>
                </a:solidFill>
                <a:latin typeface="Calibri" charset="0"/>
              </a:rPr>
              <a:t>,x</a:t>
            </a:r>
            <a:r>
              <a:rPr lang="en-GB" baseline="30000" dirty="0" smtClean="0">
                <a:solidFill>
                  <a:srgbClr val="0000FF"/>
                </a:solidFill>
                <a:latin typeface="Calibri" charset="0"/>
              </a:rPr>
              <a:t>2</a:t>
            </a:r>
            <a:r>
              <a:rPr lang="en-GB" dirty="0" smtClean="0">
                <a:solidFill>
                  <a:srgbClr val="0000FF"/>
                </a:solidFill>
                <a:latin typeface="Calibri" charset="0"/>
              </a:rPr>
              <a:t>,x</a:t>
            </a:r>
            <a:r>
              <a:rPr lang="en-GB" baseline="30000" dirty="0" smtClean="0">
                <a:solidFill>
                  <a:srgbClr val="0000FF"/>
                </a:solidFill>
                <a:latin typeface="Calibri" charset="0"/>
              </a:rPr>
              <a:t>3</a:t>
            </a:r>
            <a:r>
              <a:rPr lang="en-GB" dirty="0" smtClean="0">
                <a:solidFill>
                  <a:srgbClr val="0000FF"/>
                </a:solidFill>
                <a:latin typeface="Calibri" charset="0"/>
              </a:rPr>
              <a:t>)</a:t>
            </a: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  is very standard notation but a bit confusing when you first see it so not used in this course</a:t>
            </a: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6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22/05/2018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0271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ecture06B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07"/>
          <a:stretch/>
        </p:blipFill>
        <p:spPr>
          <a:xfrm>
            <a:off x="4644000" y="1339200"/>
            <a:ext cx="4464000" cy="4497324"/>
          </a:xfrm>
          <a:prstGeom prst="rect">
            <a:avLst/>
          </a:prstGeom>
        </p:spPr>
      </p:pic>
      <p:pic>
        <p:nvPicPr>
          <p:cNvPr id="5" name="Picture 4" descr="Lecture06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1339200"/>
            <a:ext cx="4679594" cy="4497324"/>
          </a:xfrm>
          <a:prstGeom prst="rect">
            <a:avLst/>
          </a:prstGeom>
        </p:spPr>
      </p:pic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Calibri" charset="0"/>
              </a:rPr>
              <a:t>Lines of constant length-squared</a:t>
            </a:r>
            <a:endParaRPr lang="en-US" dirty="0">
              <a:latin typeface="Calibri" charset="0"/>
            </a:endParaRP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7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22/05/2018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1646938" y="1196752"/>
            <a:ext cx="14849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Rotations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436096" y="1196752"/>
            <a:ext cx="3417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Lorentz transformations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20072" y="5805264"/>
            <a:ext cx="33246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S</a:t>
            </a:r>
            <a:r>
              <a:rPr lang="en-US" sz="2400" baseline="30000" dirty="0" smtClean="0">
                <a:solidFill>
                  <a:srgbClr val="FF0000"/>
                </a:solidFill>
              </a:rPr>
              <a:t>2</a:t>
            </a:r>
            <a:r>
              <a:rPr lang="en-US" sz="2400" dirty="0" smtClean="0">
                <a:solidFill>
                  <a:srgbClr val="FF0000"/>
                </a:solidFill>
              </a:rPr>
              <a:t> can be &gt;0, =0 or &lt;0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26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1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Calibri" charset="0"/>
              </a:rPr>
              <a:t>Length-squared notations</a:t>
            </a:r>
            <a:endParaRPr lang="en-US" dirty="0">
              <a:latin typeface="Calibri" charset="0"/>
            </a:endParaRPr>
          </a:p>
        </p:txBody>
      </p:sp>
      <p:sp>
        <p:nvSpPr>
          <p:cNvPr id="18434" name="Content Placeholder 2"/>
          <p:cNvSpPr>
            <a:spLocks noGrp="1"/>
          </p:cNvSpPr>
          <p:nvPr>
            <p:ph idx="4294967295"/>
          </p:nvPr>
        </p:nvSpPr>
        <p:spPr>
          <a:xfrm>
            <a:off x="250824" y="968758"/>
            <a:ext cx="8713664" cy="5484578"/>
          </a:xfrm>
        </p:spPr>
        <p:txBody>
          <a:bodyPr wrap="square">
            <a:spAutoFit/>
          </a:bodyPr>
          <a:lstStyle/>
          <a:p>
            <a:pPr eaLnBrk="1" hangingPunct="1"/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Four-position length-squared S</a:t>
            </a:r>
            <a:r>
              <a:rPr lang="en-GB" baseline="30000" dirty="0" smtClean="0">
                <a:solidFill>
                  <a:srgbClr val="FF0000"/>
                </a:solidFill>
                <a:latin typeface="Calibri" charset="0"/>
              </a:rPr>
              <a:t>2 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= c</a:t>
            </a:r>
            <a:r>
              <a:rPr lang="en-GB" baseline="30000" dirty="0" smtClean="0">
                <a:solidFill>
                  <a:srgbClr val="FF0000"/>
                </a:solidFill>
                <a:latin typeface="Calibri" charset="0"/>
              </a:rPr>
              <a:t>2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t</a:t>
            </a:r>
            <a:r>
              <a:rPr lang="en-GB" baseline="30000" dirty="0" smtClean="0">
                <a:solidFill>
                  <a:srgbClr val="FF0000"/>
                </a:solidFill>
                <a:latin typeface="Calibri" charset="0"/>
              </a:rPr>
              <a:t>2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 − r</a:t>
            </a:r>
            <a:r>
              <a:rPr lang="en-GB" baseline="30000" dirty="0" smtClean="0">
                <a:solidFill>
                  <a:srgbClr val="FF0000"/>
                </a:solidFill>
                <a:latin typeface="Calibri" charset="0"/>
              </a:rPr>
              <a:t>2</a:t>
            </a:r>
          </a:p>
          <a:p>
            <a:pPr lvl="1" eaLnBrk="1" hangingPunct="1"/>
            <a:r>
              <a:rPr lang="en-GB" dirty="0" smtClean="0">
                <a:latin typeface="Calibri" charset="0"/>
              </a:rPr>
              <a:t>We will treat the negative sign as simply something we have to remember</a:t>
            </a:r>
          </a:p>
          <a:p>
            <a:pPr lvl="1" eaLnBrk="1" hangingPunct="1"/>
            <a:r>
              <a:rPr lang="en-GB" dirty="0" smtClean="0">
                <a:latin typeface="Calibri" charset="0"/>
              </a:rPr>
              <a:t>Some (usually older) books define </a:t>
            </a: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it as r</a:t>
            </a:r>
            <a:r>
              <a:rPr lang="en-GB" baseline="30000" dirty="0" smtClean="0">
                <a:solidFill>
                  <a:srgbClr val="000000"/>
                </a:solidFill>
                <a:latin typeface="Calibri" charset="0"/>
              </a:rPr>
              <a:t>2</a:t>
            </a: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 − c</a:t>
            </a:r>
            <a:r>
              <a:rPr lang="en-GB" baseline="30000" dirty="0" smtClean="0">
                <a:solidFill>
                  <a:srgbClr val="000000"/>
                </a:solidFill>
                <a:latin typeface="Calibri" charset="0"/>
              </a:rPr>
              <a:t>2</a:t>
            </a: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t</a:t>
            </a:r>
            <a:r>
              <a:rPr lang="en-GB" baseline="30000" dirty="0" smtClean="0">
                <a:solidFill>
                  <a:srgbClr val="000000"/>
                </a:solidFill>
                <a:latin typeface="Calibri" charset="0"/>
              </a:rPr>
              <a:t>2</a:t>
            </a:r>
            <a:endParaRPr lang="en-GB" dirty="0">
              <a:solidFill>
                <a:srgbClr val="000000"/>
              </a:solidFill>
              <a:latin typeface="Calibri" charset="0"/>
            </a:endParaRPr>
          </a:p>
          <a:p>
            <a:pPr lvl="1" eaLnBrk="1" hangingPunct="1"/>
            <a:r>
              <a:rPr lang="en-GB" dirty="0" smtClean="0">
                <a:latin typeface="Calibri" charset="0"/>
              </a:rPr>
              <a:t>Some define four-vectors to include an imaginary time component (</a:t>
            </a:r>
            <a:r>
              <a:rPr lang="en-GB" dirty="0" err="1" smtClean="0">
                <a:latin typeface="Calibri" charset="0"/>
              </a:rPr>
              <a:t>ict,</a:t>
            </a:r>
            <a:r>
              <a:rPr lang="en-GB" u="sng" dirty="0" err="1" smtClean="0">
                <a:latin typeface="Calibri" charset="0"/>
              </a:rPr>
              <a:t>r</a:t>
            </a:r>
            <a:r>
              <a:rPr lang="en-GB" dirty="0" smtClean="0">
                <a:latin typeface="Calibri" charset="0"/>
              </a:rPr>
              <a:t>); squaring and adding all four components gives </a:t>
            </a:r>
            <a:r>
              <a:rPr lang="en-GB" dirty="0">
                <a:solidFill>
                  <a:srgbClr val="000000"/>
                </a:solidFill>
                <a:latin typeface="Calibri" charset="0"/>
              </a:rPr>
              <a:t>r</a:t>
            </a:r>
            <a:r>
              <a:rPr lang="en-GB" baseline="30000" dirty="0">
                <a:solidFill>
                  <a:srgbClr val="000000"/>
                </a:solidFill>
                <a:latin typeface="Calibri" charset="0"/>
              </a:rPr>
              <a:t>2</a:t>
            </a:r>
            <a:r>
              <a:rPr lang="en-GB" dirty="0">
                <a:solidFill>
                  <a:srgbClr val="000000"/>
                </a:solidFill>
                <a:latin typeface="Calibri" charset="0"/>
              </a:rPr>
              <a:t> − </a:t>
            </a: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c</a:t>
            </a:r>
            <a:r>
              <a:rPr lang="en-GB" baseline="30000" dirty="0" smtClean="0">
                <a:solidFill>
                  <a:srgbClr val="000000"/>
                </a:solidFill>
                <a:latin typeface="Calibri" charset="0"/>
              </a:rPr>
              <a:t>2</a:t>
            </a: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t</a:t>
            </a:r>
            <a:r>
              <a:rPr lang="en-GB" baseline="30000" dirty="0" smtClean="0">
                <a:solidFill>
                  <a:srgbClr val="000000"/>
                </a:solidFill>
                <a:latin typeface="Calibri" charset="0"/>
              </a:rPr>
              <a:t>2</a:t>
            </a: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 automatically</a:t>
            </a:r>
            <a:endParaRPr lang="en-GB" dirty="0" smtClean="0">
              <a:latin typeface="Calibri" charset="0"/>
            </a:endParaRPr>
          </a:p>
          <a:p>
            <a:pPr eaLnBrk="1" hangingPunct="1"/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General Relativity generalises this</a:t>
            </a: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Components multiplied by a “metric” (+1,−1</a:t>
            </a:r>
            <a:r>
              <a:rPr lang="en-GB" dirty="0">
                <a:solidFill>
                  <a:srgbClr val="000000"/>
                </a:solidFill>
                <a:latin typeface="Calibri" charset="0"/>
              </a:rPr>
              <a:t>,−</a:t>
            </a: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1</a:t>
            </a:r>
            <a:r>
              <a:rPr lang="en-GB" dirty="0">
                <a:solidFill>
                  <a:srgbClr val="000000"/>
                </a:solidFill>
                <a:latin typeface="Calibri" charset="0"/>
              </a:rPr>
              <a:t>,−</a:t>
            </a: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1)</a:t>
            </a:r>
            <a:endParaRPr lang="en-GB" dirty="0">
              <a:solidFill>
                <a:srgbClr val="000000"/>
              </a:solidFill>
              <a:latin typeface="Calibri" charset="0"/>
            </a:endParaRP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These value change in gravitation fields so the </a:t>
            </a:r>
            <a:r>
              <a:rPr lang="en-GB" dirty="0" err="1" smtClean="0">
                <a:solidFill>
                  <a:srgbClr val="000000"/>
                </a:solidFill>
                <a:latin typeface="Calibri" charset="0"/>
              </a:rPr>
              <a:t>ict</a:t>
            </a: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 idea is a bit of a dead end</a:t>
            </a: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8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22/05/2018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176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Calibri" charset="0"/>
              </a:rPr>
              <a:t>Distance between space points</a:t>
            </a:r>
            <a:endParaRPr lang="en-US" dirty="0">
              <a:latin typeface="Calibri" charset="0"/>
            </a:endParaRP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9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22/05/2018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cxnSp>
        <p:nvCxnSpPr>
          <p:cNvPr id="40" name="Straight Arrow Connector 39"/>
          <p:cNvCxnSpPr/>
          <p:nvPr/>
        </p:nvCxnSpPr>
        <p:spPr>
          <a:xfrm flipV="1">
            <a:off x="1259632" y="2420888"/>
            <a:ext cx="1656184" cy="936104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1259632" y="1340768"/>
            <a:ext cx="1296144" cy="2016224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H="1" flipV="1">
            <a:off x="2555776" y="1340768"/>
            <a:ext cx="360040" cy="1071736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18002825" flipV="1">
            <a:off x="6308496" y="2151242"/>
            <a:ext cx="1656184" cy="936104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18002825" flipV="1">
            <a:off x="5930894" y="1496596"/>
            <a:ext cx="1296144" cy="2016224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rot="18002825" flipH="1" flipV="1">
            <a:off x="6404800" y="1015574"/>
            <a:ext cx="360040" cy="1071736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403648" y="1844824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u="sng" dirty="0" smtClean="0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lang="en-GB" sz="2800" baseline="-25000" dirty="0" smtClean="0">
                <a:solidFill>
                  <a:srgbClr val="FF0000"/>
                </a:solidFill>
                <a:latin typeface="Calibri"/>
                <a:cs typeface="Calibri"/>
              </a:rPr>
              <a:t>2</a:t>
            </a:r>
            <a:endParaRPr lang="en-GB" sz="2800" baseline="-2500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81172" y="2132856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u="sng" dirty="0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lang="en-GB" sz="2800" dirty="0" smtClean="0">
                <a:solidFill>
                  <a:srgbClr val="FF0000"/>
                </a:solidFill>
                <a:latin typeface="Calibri"/>
                <a:cs typeface="Calibri"/>
              </a:rPr>
              <a:t>’</a:t>
            </a:r>
            <a:r>
              <a:rPr lang="en-GB" sz="2800" baseline="-25000" dirty="0" smtClean="0">
                <a:solidFill>
                  <a:srgbClr val="FF0000"/>
                </a:solidFill>
                <a:latin typeface="Calibri"/>
                <a:cs typeface="Calibri"/>
              </a:rPr>
              <a:t>1</a:t>
            </a:r>
            <a:endParaRPr lang="en-GB" sz="2800" baseline="-2500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43808" y="1465620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  <a:latin typeface="Symbol" charset="2"/>
                <a:cs typeface="Symbol" charset="2"/>
              </a:rPr>
              <a:t>D</a:t>
            </a:r>
            <a:r>
              <a:rPr lang="en-GB" sz="2800" u="sng" dirty="0" smtClean="0">
                <a:solidFill>
                  <a:srgbClr val="0000FF"/>
                </a:solidFill>
                <a:latin typeface="Calibri"/>
                <a:cs typeface="Calibri"/>
              </a:rPr>
              <a:t>r</a:t>
            </a:r>
            <a:endParaRPr lang="en-GB" sz="2800" u="sng" baseline="-25000" dirty="0">
              <a:solidFill>
                <a:srgbClr val="0000FF"/>
              </a:solidFill>
              <a:latin typeface="Calibri"/>
              <a:cs typeface="Calibri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7544" y="3429000"/>
            <a:ext cx="4104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u="sng" dirty="0" smtClean="0">
                <a:latin typeface="Calibri"/>
                <a:cs typeface="Calibri"/>
              </a:rPr>
              <a:t>r</a:t>
            </a:r>
            <a:r>
              <a:rPr lang="en-GB" sz="2800" baseline="-25000" dirty="0" smtClean="0">
                <a:latin typeface="Calibri"/>
                <a:cs typeface="Calibri"/>
              </a:rPr>
              <a:t>2</a:t>
            </a:r>
            <a:r>
              <a:rPr lang="en-GB" sz="2800" dirty="0" smtClean="0">
                <a:latin typeface="Calibri"/>
                <a:cs typeface="Calibri"/>
              </a:rPr>
              <a:t> = </a:t>
            </a:r>
            <a:r>
              <a:rPr lang="en-GB" sz="2800" u="sng" dirty="0" smtClean="0">
                <a:latin typeface="Calibri"/>
                <a:cs typeface="Calibri"/>
              </a:rPr>
              <a:t>r</a:t>
            </a:r>
            <a:r>
              <a:rPr lang="en-GB" sz="2800" baseline="-25000" dirty="0" smtClean="0">
                <a:latin typeface="Calibri"/>
                <a:cs typeface="Calibri"/>
              </a:rPr>
              <a:t>1</a:t>
            </a:r>
            <a:r>
              <a:rPr lang="en-GB" sz="2800" dirty="0" smtClean="0">
                <a:latin typeface="Calibri"/>
                <a:cs typeface="Calibri"/>
              </a:rPr>
              <a:t> + </a:t>
            </a:r>
            <a:r>
              <a:rPr lang="en-GB" sz="2800" dirty="0" smtClean="0">
                <a:latin typeface="Symbol" charset="2"/>
                <a:cs typeface="Symbol" charset="2"/>
              </a:rPr>
              <a:t>D</a:t>
            </a:r>
            <a:r>
              <a:rPr lang="en-GB" sz="2800" u="sng" dirty="0" smtClean="0">
                <a:latin typeface="Calibri"/>
                <a:cs typeface="Calibri"/>
              </a:rPr>
              <a:t>r</a:t>
            </a:r>
            <a:r>
              <a:rPr lang="en-GB" sz="2800" dirty="0" smtClean="0">
                <a:latin typeface="Calibri"/>
                <a:cs typeface="Calibri"/>
              </a:rPr>
              <a:t>  so  </a:t>
            </a:r>
            <a:r>
              <a:rPr lang="en-GB" sz="2800" dirty="0" smtClean="0">
                <a:latin typeface="Symbol" charset="2"/>
                <a:cs typeface="Symbol" charset="2"/>
              </a:rPr>
              <a:t>D</a:t>
            </a:r>
            <a:r>
              <a:rPr lang="en-GB" sz="2800" u="sng" dirty="0" smtClean="0">
                <a:latin typeface="Calibri"/>
                <a:cs typeface="Calibri"/>
              </a:rPr>
              <a:t>r</a:t>
            </a:r>
            <a:r>
              <a:rPr lang="en-GB" sz="2800" dirty="0" smtClean="0">
                <a:latin typeface="Calibri"/>
                <a:cs typeface="Calibri"/>
              </a:rPr>
              <a:t> = </a:t>
            </a:r>
            <a:r>
              <a:rPr lang="en-GB" sz="2800" u="sng" dirty="0" smtClean="0">
                <a:latin typeface="Calibri"/>
                <a:cs typeface="Calibri"/>
              </a:rPr>
              <a:t>r</a:t>
            </a:r>
            <a:r>
              <a:rPr lang="en-GB" sz="2800" baseline="-25000" dirty="0" smtClean="0">
                <a:latin typeface="Calibri"/>
                <a:cs typeface="Calibri"/>
              </a:rPr>
              <a:t>2</a:t>
            </a:r>
            <a:r>
              <a:rPr lang="en-GB" sz="2800" dirty="0" smtClean="0">
                <a:latin typeface="Calibri"/>
                <a:cs typeface="Calibri"/>
              </a:rPr>
              <a:t> − </a:t>
            </a:r>
            <a:r>
              <a:rPr lang="en-GB" sz="2800" u="sng" dirty="0" smtClean="0">
                <a:latin typeface="Calibri"/>
                <a:cs typeface="Calibri"/>
              </a:rPr>
              <a:t>r</a:t>
            </a:r>
            <a:r>
              <a:rPr lang="en-GB" sz="2800" baseline="-25000" dirty="0" smtClean="0">
                <a:latin typeface="Calibri"/>
                <a:cs typeface="Calibri"/>
              </a:rPr>
              <a:t>1</a:t>
            </a:r>
            <a:endParaRPr lang="en-GB" sz="2800" baseline="-25000" dirty="0">
              <a:latin typeface="Calibri"/>
              <a:cs typeface="Calibri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57036" y="2204864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u="sng" dirty="0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lang="en-GB" sz="2800" dirty="0" smtClean="0">
                <a:solidFill>
                  <a:srgbClr val="FF0000"/>
                </a:solidFill>
                <a:latin typeface="Calibri"/>
                <a:cs typeface="Calibri"/>
              </a:rPr>
              <a:t>’</a:t>
            </a:r>
            <a:r>
              <a:rPr lang="en-GB" sz="2800" baseline="-25000" dirty="0" smtClean="0">
                <a:solidFill>
                  <a:srgbClr val="FF0000"/>
                </a:solidFill>
                <a:latin typeface="Calibri"/>
                <a:cs typeface="Calibri"/>
              </a:rPr>
              <a:t>2</a:t>
            </a:r>
            <a:endParaRPr lang="en-GB" sz="2800" baseline="-2500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516216" y="980728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  <a:latin typeface="Symbol" charset="2"/>
                <a:cs typeface="Symbol" charset="2"/>
              </a:rPr>
              <a:t>D</a:t>
            </a:r>
            <a:r>
              <a:rPr lang="en-GB" sz="2800" u="sng" dirty="0" smtClean="0">
                <a:solidFill>
                  <a:srgbClr val="0000FF"/>
                </a:solidFill>
                <a:latin typeface="Calibri"/>
                <a:cs typeface="Calibri"/>
              </a:rPr>
              <a:t>r</a:t>
            </a:r>
            <a:r>
              <a:rPr lang="en-GB" sz="2800" dirty="0" smtClean="0">
                <a:solidFill>
                  <a:srgbClr val="0000FF"/>
                </a:solidFill>
                <a:latin typeface="Calibri"/>
                <a:cs typeface="Calibri"/>
              </a:rPr>
              <a:t>’</a:t>
            </a:r>
            <a:endParaRPr lang="en-GB" sz="2800" baseline="-25000" dirty="0">
              <a:solidFill>
                <a:srgbClr val="0000FF"/>
              </a:solidFill>
              <a:latin typeface="Calibri"/>
              <a:cs typeface="Calibri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339752" y="2708920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u="sng" dirty="0" smtClean="0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lang="en-GB" sz="2800" baseline="-25000" dirty="0">
                <a:solidFill>
                  <a:srgbClr val="FF0000"/>
                </a:solidFill>
                <a:latin typeface="Calibri"/>
                <a:cs typeface="Calibri"/>
              </a:rPr>
              <a:t>1</a:t>
            </a:r>
          </a:p>
        </p:txBody>
      </p:sp>
      <p:sp>
        <p:nvSpPr>
          <p:cNvPr id="24" name="Arc 23"/>
          <p:cNvSpPr/>
          <p:nvPr/>
        </p:nvSpPr>
        <p:spPr>
          <a:xfrm rot="15607117">
            <a:off x="4116884" y="4994085"/>
            <a:ext cx="1176029" cy="1133374"/>
          </a:xfrm>
          <a:prstGeom prst="arc">
            <a:avLst>
              <a:gd name="adj1" fmla="val 17095643"/>
              <a:gd name="adj2" fmla="val 21070550"/>
            </a:avLst>
          </a:prstGeom>
          <a:ln>
            <a:solidFill>
              <a:srgbClr val="FF0000"/>
            </a:solidFill>
            <a:prstDash val="dash"/>
            <a:headEnd type="triangle" w="lg" len="lg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3635896" y="4705980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  <a:latin typeface="Calibri"/>
                <a:cs typeface="Calibri"/>
              </a:rPr>
              <a:t>60</a:t>
            </a:r>
            <a:r>
              <a:rPr lang="en-GB" sz="2800" baseline="30000" dirty="0" smtClean="0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endParaRPr lang="en-GB" sz="2800" baseline="3000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3995936" y="2204864"/>
            <a:ext cx="1080120" cy="2880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3635896" y="1628800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cs typeface="Calibri"/>
              </a:rPr>
              <a:t>Rotate by 60</a:t>
            </a:r>
            <a:r>
              <a:rPr lang="en-GB" sz="2400" baseline="30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cs typeface="Calibri"/>
              </a:rPr>
              <a:t>o</a:t>
            </a:r>
            <a:endParaRPr lang="en-GB" sz="2400" baseline="30000" dirty="0">
              <a:solidFill>
                <a:schemeClr val="tx2">
                  <a:lumMod val="60000"/>
                  <a:lumOff val="40000"/>
                </a:schemeClr>
              </a:solidFill>
              <a:latin typeface="Calibri"/>
              <a:cs typeface="Calibri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flipH="1" flipV="1">
            <a:off x="2555776" y="1340768"/>
            <a:ext cx="360040" cy="1071736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18002825" flipH="1" flipV="1">
            <a:off x="6430274" y="1013020"/>
            <a:ext cx="360040" cy="1071736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860032" y="5013176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  <a:latin typeface="Symbol" charset="2"/>
                <a:cs typeface="Symbol" charset="2"/>
              </a:rPr>
              <a:t>D</a:t>
            </a:r>
            <a:r>
              <a:rPr lang="en-GB" sz="2800" u="sng" dirty="0" smtClean="0">
                <a:solidFill>
                  <a:srgbClr val="0000FF"/>
                </a:solidFill>
                <a:latin typeface="Calibri"/>
                <a:cs typeface="Calibri"/>
              </a:rPr>
              <a:t>r</a:t>
            </a:r>
            <a:endParaRPr lang="en-GB" sz="2800" u="sng" baseline="-25000" dirty="0">
              <a:solidFill>
                <a:srgbClr val="0000FF"/>
              </a:solidFill>
              <a:latin typeface="Calibri"/>
              <a:cs typeface="Calibri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635896" y="5589240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  <a:latin typeface="Symbol" charset="2"/>
                <a:cs typeface="Symbol" charset="2"/>
              </a:rPr>
              <a:t>D</a:t>
            </a:r>
            <a:r>
              <a:rPr lang="en-GB" sz="2800" u="sng" dirty="0" smtClean="0">
                <a:solidFill>
                  <a:srgbClr val="0000FF"/>
                </a:solidFill>
                <a:latin typeface="Calibri"/>
                <a:cs typeface="Calibri"/>
              </a:rPr>
              <a:t>r</a:t>
            </a:r>
            <a:r>
              <a:rPr lang="en-GB" sz="2800" dirty="0" smtClean="0">
                <a:solidFill>
                  <a:srgbClr val="0000FF"/>
                </a:solidFill>
                <a:latin typeface="Calibri"/>
                <a:cs typeface="Calibri"/>
              </a:rPr>
              <a:t>’</a:t>
            </a:r>
            <a:endParaRPr lang="en-GB" sz="2800" baseline="-25000" dirty="0">
              <a:solidFill>
                <a:srgbClr val="0000FF"/>
              </a:solidFill>
              <a:latin typeface="Calibri"/>
              <a:cs typeface="Calibri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23528" y="4869160"/>
            <a:ext cx="23875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alibri"/>
                <a:cs typeface="Calibri"/>
              </a:rPr>
              <a:t>Redefine origin to be at </a:t>
            </a:r>
            <a:r>
              <a:rPr lang="en-GB" sz="2800" u="sng" dirty="0" smtClean="0">
                <a:latin typeface="Calibri"/>
                <a:cs typeface="Calibri"/>
              </a:rPr>
              <a:t>r</a:t>
            </a:r>
            <a:r>
              <a:rPr lang="en-GB" sz="2800" baseline="-25000" dirty="0" smtClean="0">
                <a:latin typeface="Calibri"/>
                <a:cs typeface="Calibri"/>
              </a:rPr>
              <a:t>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948536" y="4805536"/>
            <a:ext cx="31683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Symbol" charset="2"/>
                <a:cs typeface="Symbol" charset="2"/>
              </a:rPr>
              <a:t>D</a:t>
            </a:r>
            <a:r>
              <a:rPr lang="en-GB" sz="2800" u="sng" dirty="0" smtClean="0">
                <a:latin typeface="Calibri"/>
                <a:cs typeface="Calibri"/>
              </a:rPr>
              <a:t>r</a:t>
            </a:r>
            <a:r>
              <a:rPr lang="en-GB" sz="2800" dirty="0" smtClean="0">
                <a:latin typeface="Calibri"/>
                <a:cs typeface="Calibri"/>
              </a:rPr>
              <a:t> rotates like any other vector so length is invariant</a:t>
            </a:r>
          </a:p>
        </p:txBody>
      </p:sp>
    </p:spTree>
    <p:extLst>
      <p:ext uri="{BB962C8B-B14F-4D97-AF65-F5344CB8AC3E}">
        <p14:creationId xmlns:p14="http://schemas.microsoft.com/office/powerpoint/2010/main" val="16736382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17648E-6 -4.68953E-6 L 0.20879 0.47892 " pathEditMode="relative" rAng="0" ptsTypes="AA">
                                      <p:cBhvr>
                                        <p:cTn id="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39" y="239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5668E-6 2.99351E-6 L -0.25169 0.58943 " pathEditMode="relative" rAng="0" ptsTypes="AA">
                                      <p:cBhvr>
                                        <p:cTn id="4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93" y="294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1"/>
      <p:bldP spid="21" grpId="0"/>
      <p:bldP spid="22" grpId="0"/>
      <p:bldP spid="24" grpId="0" animBg="1"/>
      <p:bldP spid="25" grpId="0"/>
      <p:bldP spid="5" grpId="0" animBg="1"/>
      <p:bldP spid="27" grpId="0"/>
      <p:bldP spid="31" grpId="0"/>
      <p:bldP spid="33" grpId="0"/>
      <p:bldP spid="34" grpId="0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err="1" smtClean="0">
                <a:latin typeface="Calibri" charset="0"/>
              </a:rPr>
              <a:t>Menti</a:t>
            </a:r>
            <a:r>
              <a:rPr lang="en-GB" dirty="0" smtClean="0">
                <a:latin typeface="Calibri" charset="0"/>
              </a:rPr>
              <a:t> question</a:t>
            </a:r>
            <a:endParaRPr lang="en-US" dirty="0">
              <a:latin typeface="Calibri" charset="0"/>
            </a:endParaRP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10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22/05/2018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52" name="Content Placeholder 2"/>
          <p:cNvSpPr txBox="1">
            <a:spLocks/>
          </p:cNvSpPr>
          <p:nvPr/>
        </p:nvSpPr>
        <p:spPr bwMode="auto">
          <a:xfrm>
            <a:off x="107504" y="1052736"/>
            <a:ext cx="8712968" cy="4918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GB" dirty="0" smtClean="0">
                <a:latin typeface="Calibri" charset="0"/>
              </a:rPr>
              <a:t>Go to </a:t>
            </a:r>
            <a:r>
              <a:rPr lang="en-GB" dirty="0" smtClean="0">
                <a:latin typeface="Calibri" charset="0"/>
                <a:hlinkClick r:id="rId2"/>
              </a:rPr>
              <a:t>www.menti.com</a:t>
            </a:r>
            <a:endParaRPr lang="en-GB" dirty="0" smtClean="0">
              <a:latin typeface="Calibri" charset="0"/>
            </a:endParaRPr>
          </a:p>
          <a:p>
            <a:pPr eaLnBrk="1" hangingPunct="1"/>
            <a:r>
              <a:rPr lang="en-GB" dirty="0" smtClean="0">
                <a:latin typeface="Calibri" charset="0"/>
              </a:rPr>
              <a:t>Enter code </a:t>
            </a:r>
            <a:r>
              <a:rPr lang="en-GB" dirty="0">
                <a:solidFill>
                  <a:srgbClr val="FF0000"/>
                </a:solidFill>
                <a:latin typeface="Calibri" charset="0"/>
              </a:rPr>
              <a:t>52 79 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16</a:t>
            </a:r>
            <a:endParaRPr lang="en-GB" dirty="0">
              <a:solidFill>
                <a:srgbClr val="FF0000"/>
              </a:solidFill>
              <a:latin typeface="Calibri" charset="0"/>
            </a:endParaRPr>
          </a:p>
          <a:p>
            <a:pPr eaLnBrk="1" hangingPunct="1"/>
            <a:endParaRPr lang="en-GB" dirty="0" smtClean="0">
              <a:latin typeface="Calibri" charset="0"/>
            </a:endParaRPr>
          </a:p>
          <a:p>
            <a:pPr eaLnBrk="1" hangingPunct="1"/>
            <a:r>
              <a:rPr lang="en-GB" dirty="0" smtClean="0">
                <a:latin typeface="Calibri" charset="0"/>
              </a:rPr>
              <a:t>Question 1: A proper time between two events can be defined for</a:t>
            </a:r>
          </a:p>
          <a:p>
            <a:pPr marL="971550" lvl="1" indent="-514350" eaLnBrk="1" hangingPunct="1">
              <a:buFont typeface="+mj-lt"/>
              <a:buAutoNum type="alphaUcPeriod"/>
            </a:pPr>
            <a:r>
              <a:rPr lang="en-GB" dirty="0" smtClean="0">
                <a:latin typeface="Calibri" charset="0"/>
              </a:rPr>
              <a:t>Any two events</a:t>
            </a:r>
          </a:p>
          <a:p>
            <a:pPr marL="971550" lvl="1" indent="-514350" eaLnBrk="1" hangingPunct="1">
              <a:buFont typeface="+mj-lt"/>
              <a:buAutoNum type="alphaUcPeriod"/>
            </a:pPr>
            <a:r>
              <a:rPr lang="en-GB" dirty="0" smtClean="0">
                <a:latin typeface="Calibri" charset="0"/>
              </a:rPr>
              <a:t>Only two events with </a:t>
            </a:r>
            <a:r>
              <a:rPr lang="en-GB" dirty="0" smtClean="0">
                <a:latin typeface="Symbol" charset="2"/>
                <a:cs typeface="Symbol" charset="2"/>
              </a:rPr>
              <a:t>D</a:t>
            </a:r>
            <a:r>
              <a:rPr lang="en-GB" dirty="0" smtClean="0">
                <a:latin typeface="Calibri" charset="0"/>
              </a:rPr>
              <a:t>S</a:t>
            </a:r>
            <a:r>
              <a:rPr lang="en-GB" baseline="30000" dirty="0" smtClean="0">
                <a:latin typeface="Calibri" charset="0"/>
              </a:rPr>
              <a:t>2</a:t>
            </a:r>
            <a:r>
              <a:rPr lang="en-GB" dirty="0" smtClean="0">
                <a:latin typeface="Calibri" charset="0"/>
              </a:rPr>
              <a:t> &gt; 0</a:t>
            </a:r>
          </a:p>
          <a:p>
            <a:pPr marL="971550" lvl="1" indent="-514350" eaLnBrk="1" hangingPunct="1">
              <a:buFont typeface="+mj-lt"/>
              <a:buAutoNum type="alphaUcPeriod"/>
            </a:pPr>
            <a:r>
              <a:rPr lang="en-GB" dirty="0" smtClean="0">
                <a:latin typeface="Calibri" charset="0"/>
              </a:rPr>
              <a:t>Only two events with </a:t>
            </a:r>
            <a:r>
              <a:rPr lang="en-GB" dirty="0">
                <a:latin typeface="Symbol" charset="2"/>
                <a:cs typeface="Symbol" charset="2"/>
              </a:rPr>
              <a:t>D</a:t>
            </a:r>
            <a:r>
              <a:rPr lang="en-GB" dirty="0">
                <a:latin typeface="Calibri" charset="0"/>
              </a:rPr>
              <a:t>S</a:t>
            </a:r>
            <a:r>
              <a:rPr lang="en-GB" baseline="30000" dirty="0">
                <a:latin typeface="Calibri" charset="0"/>
              </a:rPr>
              <a:t>2</a:t>
            </a:r>
            <a:r>
              <a:rPr lang="en-GB" dirty="0">
                <a:latin typeface="Calibri" charset="0"/>
              </a:rPr>
              <a:t> </a:t>
            </a:r>
            <a:r>
              <a:rPr lang="en-GB" dirty="0" smtClean="0">
                <a:latin typeface="Calibri" charset="0"/>
              </a:rPr>
              <a:t>= 0</a:t>
            </a:r>
          </a:p>
          <a:p>
            <a:pPr marL="971550" lvl="1" indent="-514350" eaLnBrk="1" hangingPunct="1">
              <a:buFont typeface="+mj-lt"/>
              <a:buAutoNum type="alphaUcPeriod"/>
            </a:pPr>
            <a:r>
              <a:rPr lang="en-GB" dirty="0" smtClean="0">
                <a:latin typeface="Calibri" charset="0"/>
              </a:rPr>
              <a:t>Only two events with </a:t>
            </a:r>
            <a:r>
              <a:rPr lang="en-GB" dirty="0" smtClean="0">
                <a:latin typeface="Symbol" charset="2"/>
                <a:cs typeface="Symbol" charset="2"/>
              </a:rPr>
              <a:t>D</a:t>
            </a:r>
            <a:r>
              <a:rPr lang="en-GB" dirty="0" smtClean="0">
                <a:latin typeface="Calibri" charset="0"/>
              </a:rPr>
              <a:t>S</a:t>
            </a:r>
            <a:r>
              <a:rPr lang="en-GB" baseline="30000" dirty="0" smtClean="0">
                <a:latin typeface="Calibri" charset="0"/>
              </a:rPr>
              <a:t>2</a:t>
            </a:r>
            <a:r>
              <a:rPr lang="en-GB" dirty="0" smtClean="0">
                <a:latin typeface="Calibri" charset="0"/>
              </a:rPr>
              <a:t> &lt; 0</a:t>
            </a:r>
          </a:p>
        </p:txBody>
      </p:sp>
    </p:spTree>
    <p:extLst>
      <p:ext uri="{BB962C8B-B14F-4D97-AF65-F5344CB8AC3E}">
        <p14:creationId xmlns:p14="http://schemas.microsoft.com/office/powerpoint/2010/main" val="1300821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ecture04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590400"/>
            <a:ext cx="6447565" cy="6196432"/>
          </a:xfrm>
          <a:prstGeom prst="rect">
            <a:avLst/>
          </a:prstGeom>
        </p:spPr>
      </p:pic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Calibri" charset="0"/>
              </a:rPr>
              <a:t>Separation with event 1 at origin</a:t>
            </a:r>
            <a:endParaRPr lang="en-US" dirty="0">
              <a:latin typeface="Calibri" charset="0"/>
            </a:endParaRP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11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22/05/2018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2051720" y="1201946"/>
            <a:ext cx="5148856" cy="4950000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2051720" y="1201946"/>
            <a:ext cx="5148000" cy="4950000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995936" y="1785590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8000"/>
                </a:solidFill>
                <a:latin typeface="Symbol" charset="2"/>
                <a:cs typeface="Symbol" charset="2"/>
              </a:rPr>
              <a:t>D</a:t>
            </a:r>
            <a:r>
              <a:rPr lang="en-GB" sz="2800" dirty="0" smtClean="0">
                <a:solidFill>
                  <a:srgbClr val="008000"/>
                </a:solidFill>
                <a:latin typeface="Calibri"/>
                <a:cs typeface="Calibri"/>
              </a:rPr>
              <a:t>S</a:t>
            </a:r>
            <a:r>
              <a:rPr lang="en-GB" sz="2800" baseline="30000" dirty="0" smtClean="0">
                <a:solidFill>
                  <a:srgbClr val="008000"/>
                </a:solidFill>
                <a:latin typeface="Calibri"/>
                <a:cs typeface="Calibri"/>
              </a:rPr>
              <a:t>2</a:t>
            </a:r>
            <a:r>
              <a:rPr lang="en-GB" sz="2800" dirty="0" smtClean="0">
                <a:solidFill>
                  <a:srgbClr val="008000"/>
                </a:solidFill>
                <a:latin typeface="Calibri"/>
                <a:cs typeface="Calibri"/>
              </a:rPr>
              <a:t> &gt; 0</a:t>
            </a:r>
            <a:endParaRPr lang="en-GB" sz="2800" dirty="0">
              <a:solidFill>
                <a:srgbClr val="008000"/>
              </a:solidFill>
              <a:latin typeface="Calibri"/>
              <a:cs typeface="Calibri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259632" y="3316922"/>
            <a:ext cx="122413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00FF"/>
                </a:solidFill>
                <a:latin typeface="Symbol" charset="2"/>
                <a:cs typeface="Symbol" charset="2"/>
              </a:rPr>
              <a:t>D</a:t>
            </a:r>
            <a:r>
              <a:rPr lang="en-GB" sz="2800" dirty="0" smtClean="0">
                <a:solidFill>
                  <a:srgbClr val="0000FF"/>
                </a:solidFill>
                <a:latin typeface="Calibri"/>
                <a:cs typeface="Calibri"/>
              </a:rPr>
              <a:t>S</a:t>
            </a:r>
            <a:r>
              <a:rPr lang="en-GB" sz="2800" baseline="30000" dirty="0" smtClean="0">
                <a:solidFill>
                  <a:srgbClr val="0000FF"/>
                </a:solidFill>
                <a:latin typeface="Calibri"/>
                <a:cs typeface="Calibri"/>
              </a:rPr>
              <a:t>2</a:t>
            </a:r>
            <a:r>
              <a:rPr lang="en-GB" sz="2800" dirty="0" smtClean="0">
                <a:solidFill>
                  <a:srgbClr val="0000FF"/>
                </a:solidFill>
                <a:latin typeface="Calibri"/>
                <a:cs typeface="Calibri"/>
              </a:rPr>
              <a:t> &lt; 0</a:t>
            </a:r>
            <a:endParaRPr lang="en-GB" sz="2800" dirty="0">
              <a:solidFill>
                <a:srgbClr val="0000FF"/>
              </a:solidFill>
              <a:latin typeface="Calibri"/>
              <a:cs typeface="Calibri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007096" y="900588"/>
            <a:ext cx="9726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  <a:latin typeface="Symbol" charset="2"/>
                <a:cs typeface="Symbol" charset="2"/>
              </a:rPr>
              <a:t>D</a:t>
            </a:r>
            <a:r>
              <a:rPr lang="en-GB" sz="2000" dirty="0" smtClean="0">
                <a:solidFill>
                  <a:srgbClr val="FF0000"/>
                </a:solidFill>
                <a:latin typeface="Calibri"/>
                <a:cs typeface="Calibri"/>
              </a:rPr>
              <a:t>S</a:t>
            </a:r>
            <a:r>
              <a:rPr lang="en-GB" sz="2000" baseline="30000" dirty="0" smtClean="0">
                <a:solidFill>
                  <a:srgbClr val="FF0000"/>
                </a:solidFill>
                <a:latin typeface="Calibri"/>
                <a:cs typeface="Calibri"/>
              </a:rPr>
              <a:t>2</a:t>
            </a:r>
            <a:r>
              <a:rPr lang="en-GB" sz="2000" dirty="0" smtClean="0">
                <a:solidFill>
                  <a:srgbClr val="FF0000"/>
                </a:solidFill>
                <a:latin typeface="Calibri"/>
                <a:cs typeface="Calibri"/>
              </a:rPr>
              <a:t> = 0</a:t>
            </a:r>
            <a:endParaRPr lang="en-GB" sz="200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995936" y="4973106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8000"/>
                </a:solidFill>
                <a:latin typeface="Symbol" charset="2"/>
                <a:cs typeface="Symbol" charset="2"/>
              </a:rPr>
              <a:t>D</a:t>
            </a:r>
            <a:r>
              <a:rPr lang="en-GB" sz="2800" dirty="0" smtClean="0">
                <a:solidFill>
                  <a:srgbClr val="008000"/>
                </a:solidFill>
                <a:latin typeface="Calibri"/>
                <a:cs typeface="Calibri"/>
              </a:rPr>
              <a:t>S</a:t>
            </a:r>
            <a:r>
              <a:rPr lang="en-GB" sz="2800" baseline="30000" dirty="0" smtClean="0">
                <a:solidFill>
                  <a:srgbClr val="008000"/>
                </a:solidFill>
                <a:latin typeface="Calibri"/>
                <a:cs typeface="Calibri"/>
              </a:rPr>
              <a:t>2</a:t>
            </a:r>
            <a:r>
              <a:rPr lang="en-GB" sz="2800" dirty="0" smtClean="0">
                <a:solidFill>
                  <a:srgbClr val="008000"/>
                </a:solidFill>
                <a:latin typeface="Calibri"/>
                <a:cs typeface="Calibri"/>
              </a:rPr>
              <a:t> &gt; 0</a:t>
            </a:r>
            <a:endParaRPr lang="en-GB" sz="2800" dirty="0">
              <a:solidFill>
                <a:srgbClr val="008000"/>
              </a:solidFill>
              <a:latin typeface="Calibri"/>
              <a:cs typeface="Calibri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04248" y="3316922"/>
            <a:ext cx="122413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  <a:latin typeface="Symbol" charset="2"/>
                <a:cs typeface="Symbol" charset="2"/>
              </a:rPr>
              <a:t>D</a:t>
            </a:r>
            <a:r>
              <a:rPr lang="en-GB" sz="2800" dirty="0" smtClean="0">
                <a:solidFill>
                  <a:srgbClr val="0000FF"/>
                </a:solidFill>
                <a:latin typeface="Calibri"/>
                <a:cs typeface="Calibri"/>
              </a:rPr>
              <a:t>S</a:t>
            </a:r>
            <a:r>
              <a:rPr lang="en-GB" sz="2800" baseline="30000" dirty="0" smtClean="0">
                <a:solidFill>
                  <a:srgbClr val="0000FF"/>
                </a:solidFill>
                <a:latin typeface="Calibri"/>
                <a:cs typeface="Calibri"/>
              </a:rPr>
              <a:t>2</a:t>
            </a:r>
            <a:r>
              <a:rPr lang="en-GB" sz="2800" dirty="0" smtClean="0">
                <a:solidFill>
                  <a:srgbClr val="0000FF"/>
                </a:solidFill>
                <a:latin typeface="Calibri"/>
                <a:cs typeface="Calibri"/>
              </a:rPr>
              <a:t> &lt; 0</a:t>
            </a:r>
            <a:endParaRPr lang="en-GB" sz="2800" dirty="0">
              <a:solidFill>
                <a:srgbClr val="0000FF"/>
              </a:solidFill>
              <a:latin typeface="Calibri"/>
              <a:cs typeface="Calibri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308304" y="6053226"/>
            <a:ext cx="9726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Symbol" charset="2"/>
                <a:cs typeface="Symbol" charset="2"/>
              </a:rPr>
              <a:t>D</a:t>
            </a:r>
            <a:r>
              <a:rPr lang="en-GB" sz="2000" dirty="0" smtClean="0">
                <a:solidFill>
                  <a:srgbClr val="FF0000"/>
                </a:solidFill>
                <a:latin typeface="Calibri"/>
                <a:cs typeface="Calibri"/>
              </a:rPr>
              <a:t>S</a:t>
            </a:r>
            <a:r>
              <a:rPr lang="en-GB" sz="2000" baseline="30000" dirty="0" smtClean="0">
                <a:solidFill>
                  <a:srgbClr val="FF0000"/>
                </a:solidFill>
                <a:latin typeface="Calibri"/>
                <a:cs typeface="Calibri"/>
              </a:rPr>
              <a:t>2</a:t>
            </a:r>
            <a:r>
              <a:rPr lang="en-GB" sz="2000" dirty="0" smtClean="0">
                <a:solidFill>
                  <a:srgbClr val="FF0000"/>
                </a:solidFill>
                <a:latin typeface="Calibri"/>
                <a:cs typeface="Calibri"/>
              </a:rPr>
              <a:t> = 0</a:t>
            </a:r>
            <a:endParaRPr lang="en-GB" sz="200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164288" y="868650"/>
            <a:ext cx="9726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Symbol" charset="2"/>
                <a:cs typeface="Symbol" charset="2"/>
              </a:rPr>
              <a:t>D</a:t>
            </a:r>
            <a:r>
              <a:rPr lang="en-GB" sz="2000" dirty="0" smtClean="0">
                <a:solidFill>
                  <a:srgbClr val="FF0000"/>
                </a:solidFill>
                <a:latin typeface="Calibri"/>
                <a:cs typeface="Calibri"/>
              </a:rPr>
              <a:t>S</a:t>
            </a:r>
            <a:r>
              <a:rPr lang="en-GB" sz="2000" baseline="30000" dirty="0" smtClean="0">
                <a:solidFill>
                  <a:srgbClr val="FF0000"/>
                </a:solidFill>
                <a:latin typeface="Calibri"/>
                <a:cs typeface="Calibri"/>
              </a:rPr>
              <a:t>2</a:t>
            </a:r>
            <a:r>
              <a:rPr lang="en-GB" sz="2000" dirty="0" smtClean="0">
                <a:solidFill>
                  <a:srgbClr val="FF0000"/>
                </a:solidFill>
                <a:latin typeface="Calibri"/>
                <a:cs typeface="Calibri"/>
              </a:rPr>
              <a:t> = 0</a:t>
            </a:r>
            <a:endParaRPr lang="en-GB" sz="200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71600" y="6125234"/>
            <a:ext cx="9726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Symbol" charset="2"/>
                <a:cs typeface="Symbol" charset="2"/>
              </a:rPr>
              <a:t>D</a:t>
            </a:r>
            <a:r>
              <a:rPr lang="en-GB" sz="2000" dirty="0" smtClean="0">
                <a:solidFill>
                  <a:srgbClr val="FF0000"/>
                </a:solidFill>
                <a:latin typeface="Calibri"/>
                <a:cs typeface="Calibri"/>
              </a:rPr>
              <a:t>S</a:t>
            </a:r>
            <a:r>
              <a:rPr lang="en-GB" sz="2000" baseline="30000" dirty="0" smtClean="0">
                <a:solidFill>
                  <a:srgbClr val="FF0000"/>
                </a:solidFill>
                <a:latin typeface="Calibri"/>
                <a:cs typeface="Calibri"/>
              </a:rPr>
              <a:t>2</a:t>
            </a:r>
            <a:r>
              <a:rPr lang="en-GB" sz="2000" dirty="0" smtClean="0">
                <a:solidFill>
                  <a:srgbClr val="FF0000"/>
                </a:solidFill>
                <a:latin typeface="Calibri"/>
                <a:cs typeface="Calibri"/>
              </a:rPr>
              <a:t> = 0</a:t>
            </a:r>
            <a:endParaRPr lang="en-GB" sz="200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3137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1" grpId="0" animBg="1"/>
      <p:bldP spid="34" grpId="0"/>
      <p:bldP spid="19" grpId="0"/>
      <p:bldP spid="20" grpId="0" animBg="1"/>
      <p:bldP spid="21" grpId="0"/>
      <p:bldP spid="22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Calibri" charset="0"/>
              </a:rPr>
              <a:t>Can one event affect another?</a:t>
            </a:r>
            <a:endParaRPr lang="en-US" dirty="0">
              <a:latin typeface="Calibri" charset="0"/>
            </a:endParaRP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12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22/05/2018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1331640" y="4797152"/>
            <a:ext cx="1857065" cy="1844824"/>
            <a:chOff x="-93378" y="1700808"/>
            <a:chExt cx="2464885" cy="3140968"/>
          </a:xfrm>
        </p:grpSpPr>
        <p:pic>
          <p:nvPicPr>
            <p:cNvPr id="25" name="Picture 24" descr="cartoonhero6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93378" y="1700808"/>
              <a:ext cx="2464885" cy="3140968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827584" y="4509120"/>
              <a:ext cx="1152128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6" name="Picture 25" descr="cute-puppy-cartoon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4941168"/>
            <a:ext cx="1511145" cy="1347244"/>
          </a:xfrm>
          <a:prstGeom prst="rect">
            <a:avLst/>
          </a:prstGeom>
        </p:spPr>
      </p:pic>
      <p:cxnSp>
        <p:nvCxnSpPr>
          <p:cNvPr id="28" name="Straight Arrow Connector 27"/>
          <p:cNvCxnSpPr/>
          <p:nvPr/>
        </p:nvCxnSpPr>
        <p:spPr>
          <a:xfrm>
            <a:off x="467544" y="999892"/>
            <a:ext cx="0" cy="1080000"/>
          </a:xfrm>
          <a:prstGeom prst="straightConnector1">
            <a:avLst/>
          </a:prstGeom>
          <a:ln>
            <a:solidFill>
              <a:srgbClr val="0000FF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>
            <a:off x="467544" y="2080012"/>
            <a:ext cx="1080000" cy="0"/>
          </a:xfrm>
          <a:prstGeom prst="straightConnector1">
            <a:avLst/>
          </a:prstGeom>
          <a:ln>
            <a:solidFill>
              <a:srgbClr val="0000FF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39552" y="836712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err="1" smtClean="0">
                <a:solidFill>
                  <a:srgbClr val="0000FF"/>
                </a:solidFill>
                <a:latin typeface="Calibri"/>
                <a:cs typeface="Calibri"/>
              </a:rPr>
              <a:t>ct</a:t>
            </a:r>
            <a:endParaRPr lang="en-GB" sz="2800" dirty="0">
              <a:solidFill>
                <a:srgbClr val="0000FF"/>
              </a:solidFill>
              <a:latin typeface="Calibri"/>
              <a:cs typeface="Calibri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259632" y="1556792"/>
            <a:ext cx="432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  <a:latin typeface="Calibri"/>
                <a:cs typeface="Calibri"/>
              </a:rPr>
              <a:t>x</a:t>
            </a:r>
            <a:endParaRPr lang="en-GB" sz="2800" dirty="0">
              <a:solidFill>
                <a:srgbClr val="0000FF"/>
              </a:solidFill>
              <a:latin typeface="Calibri"/>
              <a:cs typeface="Calibri"/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2987824" y="1124744"/>
            <a:ext cx="0" cy="5112568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urved Connector 12"/>
          <p:cNvCxnSpPr/>
          <p:nvPr/>
        </p:nvCxnSpPr>
        <p:spPr>
          <a:xfrm rot="16200000" flipH="1">
            <a:off x="4697760" y="2367136"/>
            <a:ext cx="4680520" cy="2195736"/>
          </a:xfrm>
          <a:prstGeom prst="curved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urved Connector 14"/>
          <p:cNvCxnSpPr/>
          <p:nvPr/>
        </p:nvCxnSpPr>
        <p:spPr>
          <a:xfrm rot="5400000" flipH="1" flipV="1">
            <a:off x="4355976" y="2420888"/>
            <a:ext cx="4896544" cy="2304256"/>
          </a:xfrm>
          <a:prstGeom prst="curvedConnector3">
            <a:avLst>
              <a:gd name="adj1" fmla="val 75937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228184" y="1196752"/>
            <a:ext cx="216024" cy="475252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6516216" y="1196752"/>
            <a:ext cx="864096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5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cs typeface="Calibri"/>
              </a:rPr>
              <a:t>?</a:t>
            </a:r>
            <a:endParaRPr lang="en-GB" sz="5400" dirty="0">
              <a:solidFill>
                <a:schemeClr val="tx2">
                  <a:lumMod val="60000"/>
                  <a:lumOff val="40000"/>
                </a:schemeClr>
              </a:solidFill>
              <a:latin typeface="Calibri"/>
              <a:cs typeface="Calibri"/>
            </a:endParaRPr>
          </a:p>
        </p:txBody>
      </p:sp>
      <p:pic>
        <p:nvPicPr>
          <p:cNvPr id="38" name="Picture 37" descr="dogbowl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2492896"/>
            <a:ext cx="774328" cy="774328"/>
          </a:xfrm>
          <a:prstGeom prst="rect">
            <a:avLst/>
          </a:prstGeom>
        </p:spPr>
      </p:pic>
      <p:pic>
        <p:nvPicPr>
          <p:cNvPr id="42" name="Picture 41" descr="cute-puppy-cartoon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5301208"/>
            <a:ext cx="720080" cy="641979"/>
          </a:xfrm>
          <a:prstGeom prst="rect">
            <a:avLst/>
          </a:prstGeom>
        </p:spPr>
      </p:pic>
      <p:sp>
        <p:nvSpPr>
          <p:cNvPr id="46" name="Cloud 45"/>
          <p:cNvSpPr/>
          <p:nvPr/>
        </p:nvSpPr>
        <p:spPr>
          <a:xfrm>
            <a:off x="5868144" y="2780928"/>
            <a:ext cx="936104" cy="288032"/>
          </a:xfrm>
          <a:prstGeom prst="cloud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179512" y="3789040"/>
            <a:ext cx="27363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alibri"/>
                <a:cs typeface="Calibri"/>
              </a:rPr>
              <a:t>Event 1: I throw the heavy weight</a:t>
            </a:r>
            <a:endParaRPr lang="en-GB" sz="2800" dirty="0">
              <a:latin typeface="Calibri"/>
              <a:cs typeface="Calibri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51712" y="4077072"/>
            <a:ext cx="2556792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alibri"/>
                <a:cs typeface="Calibri"/>
              </a:rPr>
              <a:t>Event 2: Puppy gets squashed</a:t>
            </a:r>
            <a:endParaRPr lang="en-GB" sz="2800" dirty="0">
              <a:latin typeface="Calibri"/>
              <a:cs typeface="Calibri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2339752" y="5733256"/>
            <a:ext cx="648072" cy="720080"/>
            <a:chOff x="1475656" y="3429000"/>
            <a:chExt cx="648072" cy="720080"/>
          </a:xfrm>
        </p:grpSpPr>
        <p:sp>
          <p:nvSpPr>
            <p:cNvPr id="39" name="Trapezoid 38"/>
            <p:cNvSpPr/>
            <p:nvPr/>
          </p:nvSpPr>
          <p:spPr>
            <a:xfrm>
              <a:off x="1475656" y="3573016"/>
              <a:ext cx="648072" cy="576064"/>
            </a:xfrm>
            <a:prstGeom prst="trapezoid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Donut 40"/>
            <p:cNvSpPr/>
            <p:nvPr/>
          </p:nvSpPr>
          <p:spPr>
            <a:xfrm>
              <a:off x="1691680" y="3429000"/>
              <a:ext cx="216024" cy="288032"/>
            </a:xfrm>
            <a:prstGeom prst="donu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5" name="Oval 4"/>
          <p:cNvSpPr>
            <a:spLocks noChangeAspect="1"/>
          </p:cNvSpPr>
          <p:nvPr/>
        </p:nvSpPr>
        <p:spPr>
          <a:xfrm>
            <a:off x="2915816" y="5625264"/>
            <a:ext cx="180000" cy="180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Arrow Connector 30"/>
          <p:cNvCxnSpPr>
            <a:endCxn id="5" idx="7"/>
          </p:cNvCxnSpPr>
          <p:nvPr/>
        </p:nvCxnSpPr>
        <p:spPr>
          <a:xfrm flipH="1">
            <a:off x="3069456" y="2564904"/>
            <a:ext cx="3302744" cy="3086720"/>
          </a:xfrm>
          <a:prstGeom prst="straightConnector1">
            <a:avLst/>
          </a:prstGeom>
          <a:ln>
            <a:solidFill>
              <a:srgbClr val="008000"/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1888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4.07407E-6 L 0.21267 -0.40371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25" y="-20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4.07407E-6 L 0.39774 -0.51436 " pathEditMode="relative" rAng="0" ptsTypes="AA">
                                      <p:cBhvr>
                                        <p:cTn id="5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878" y="-25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0" grpId="1" animBg="1"/>
      <p:bldP spid="46" grpId="0" animBg="1"/>
      <p:bldP spid="47" grpId="0"/>
      <p:bldP spid="48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Calibri" charset="0"/>
              </a:rPr>
              <a:t>When can I throw the weight?</a:t>
            </a:r>
            <a:endParaRPr lang="en-US" dirty="0">
              <a:latin typeface="Calibri" charset="0"/>
            </a:endParaRP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13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22/05/2018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1331640" y="4797152"/>
            <a:ext cx="1857065" cy="1844824"/>
            <a:chOff x="-93378" y="1700808"/>
            <a:chExt cx="2464885" cy="3140968"/>
          </a:xfrm>
        </p:grpSpPr>
        <p:pic>
          <p:nvPicPr>
            <p:cNvPr id="25" name="Picture 24" descr="cartoonhero6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93378" y="1700808"/>
              <a:ext cx="2464885" cy="3140968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827584" y="4509120"/>
              <a:ext cx="1152128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8" name="Straight Arrow Connector 27"/>
          <p:cNvCxnSpPr/>
          <p:nvPr/>
        </p:nvCxnSpPr>
        <p:spPr>
          <a:xfrm>
            <a:off x="467544" y="999892"/>
            <a:ext cx="0" cy="1080000"/>
          </a:xfrm>
          <a:prstGeom prst="straightConnector1">
            <a:avLst/>
          </a:prstGeom>
          <a:ln>
            <a:solidFill>
              <a:srgbClr val="0000FF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>
            <a:off x="467544" y="2080012"/>
            <a:ext cx="1080000" cy="0"/>
          </a:xfrm>
          <a:prstGeom prst="straightConnector1">
            <a:avLst/>
          </a:prstGeom>
          <a:ln>
            <a:solidFill>
              <a:srgbClr val="0000FF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39552" y="836712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err="1" smtClean="0">
                <a:solidFill>
                  <a:srgbClr val="0000FF"/>
                </a:solidFill>
                <a:latin typeface="Calibri"/>
                <a:cs typeface="Calibri"/>
              </a:rPr>
              <a:t>ct</a:t>
            </a:r>
            <a:endParaRPr lang="en-GB" sz="2800" dirty="0">
              <a:solidFill>
                <a:srgbClr val="0000FF"/>
              </a:solidFill>
              <a:latin typeface="Calibri"/>
              <a:cs typeface="Calibri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259632" y="1556792"/>
            <a:ext cx="432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  <a:latin typeface="Calibri"/>
                <a:cs typeface="Calibri"/>
              </a:rPr>
              <a:t>x</a:t>
            </a:r>
            <a:endParaRPr lang="en-GB" sz="2800" dirty="0">
              <a:solidFill>
                <a:srgbClr val="0000FF"/>
              </a:solidFill>
              <a:latin typeface="Calibri"/>
              <a:cs typeface="Calibri"/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2987824" y="1124744"/>
            <a:ext cx="0" cy="5112568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urved Connector 12"/>
          <p:cNvCxnSpPr/>
          <p:nvPr/>
        </p:nvCxnSpPr>
        <p:spPr>
          <a:xfrm rot="16200000" flipH="1">
            <a:off x="4697760" y="2367136"/>
            <a:ext cx="4680520" cy="2195736"/>
          </a:xfrm>
          <a:prstGeom prst="curved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urved Connector 14"/>
          <p:cNvCxnSpPr/>
          <p:nvPr/>
        </p:nvCxnSpPr>
        <p:spPr>
          <a:xfrm rot="5400000" flipH="1" flipV="1">
            <a:off x="4355976" y="2420888"/>
            <a:ext cx="4896544" cy="2304256"/>
          </a:xfrm>
          <a:prstGeom prst="curvedConnector3">
            <a:avLst>
              <a:gd name="adj1" fmla="val 75937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228184" y="1196752"/>
            <a:ext cx="216024" cy="475252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2" name="Picture 41" descr="cute-puppy-cartoon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420888"/>
            <a:ext cx="720080" cy="641979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4499992" y="4797152"/>
            <a:ext cx="288032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400" dirty="0" err="1" smtClean="0">
                <a:latin typeface="Calibri"/>
                <a:cs typeface="Calibri"/>
              </a:rPr>
              <a:t>c</a:t>
            </a:r>
            <a:r>
              <a:rPr lang="en-GB" sz="2400" dirty="0" err="1" smtClean="0">
                <a:latin typeface="Symbol" charset="2"/>
                <a:cs typeface="Symbol" charset="2"/>
              </a:rPr>
              <a:t>D</a:t>
            </a:r>
            <a:r>
              <a:rPr lang="en-GB" sz="2400" dirty="0" err="1" smtClean="0">
                <a:latin typeface="Calibri"/>
                <a:cs typeface="Calibri"/>
              </a:rPr>
              <a:t>t</a:t>
            </a:r>
            <a:r>
              <a:rPr lang="en-GB" sz="2400" dirty="0" smtClean="0">
                <a:latin typeface="Calibri"/>
                <a:cs typeface="Calibri"/>
              </a:rPr>
              <a:t> ≥ </a:t>
            </a:r>
            <a:r>
              <a:rPr lang="en-GB" sz="2400" dirty="0" err="1" smtClean="0">
                <a:latin typeface="Symbol" charset="2"/>
                <a:cs typeface="Symbol" charset="2"/>
              </a:rPr>
              <a:t>D</a:t>
            </a:r>
            <a:r>
              <a:rPr lang="en-GB" sz="2400" dirty="0" err="1" smtClean="0">
                <a:latin typeface="Calibri"/>
                <a:cs typeface="Calibri"/>
              </a:rPr>
              <a:t>x</a:t>
            </a:r>
            <a:r>
              <a:rPr lang="en-GB" sz="2400" dirty="0" smtClean="0">
                <a:latin typeface="Calibri"/>
                <a:cs typeface="Calibri"/>
              </a:rPr>
              <a:t> i.e. </a:t>
            </a:r>
            <a:r>
              <a:rPr lang="en-GB" sz="2400" dirty="0" smtClean="0">
                <a:latin typeface="Symbol" charset="2"/>
                <a:cs typeface="Symbol" charset="2"/>
              </a:rPr>
              <a:t>D</a:t>
            </a:r>
            <a:r>
              <a:rPr lang="en-GB" sz="2400" dirty="0" smtClean="0">
                <a:latin typeface="Calibri"/>
                <a:cs typeface="Calibri"/>
              </a:rPr>
              <a:t>S</a:t>
            </a:r>
            <a:r>
              <a:rPr lang="en-GB" sz="2400" baseline="30000" dirty="0" smtClean="0">
                <a:latin typeface="Calibri"/>
                <a:cs typeface="Calibri"/>
              </a:rPr>
              <a:t>2</a:t>
            </a:r>
            <a:r>
              <a:rPr lang="en-GB" sz="2400" dirty="0" smtClean="0">
                <a:latin typeface="Calibri"/>
                <a:cs typeface="Calibri"/>
              </a:rPr>
              <a:t> ≥ 0 Puppy gets squashed</a:t>
            </a:r>
            <a:endParaRPr lang="en-GB" sz="2400" dirty="0">
              <a:latin typeface="Calibri"/>
              <a:cs typeface="Calibri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2339752" y="5733256"/>
            <a:ext cx="648072" cy="720080"/>
            <a:chOff x="1475656" y="3429000"/>
            <a:chExt cx="648072" cy="720080"/>
          </a:xfrm>
        </p:grpSpPr>
        <p:sp>
          <p:nvSpPr>
            <p:cNvPr id="39" name="Trapezoid 38"/>
            <p:cNvSpPr/>
            <p:nvPr/>
          </p:nvSpPr>
          <p:spPr>
            <a:xfrm>
              <a:off x="1475656" y="3573016"/>
              <a:ext cx="648072" cy="576064"/>
            </a:xfrm>
            <a:prstGeom prst="trapezoid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Donut 40"/>
            <p:cNvSpPr/>
            <p:nvPr/>
          </p:nvSpPr>
          <p:spPr>
            <a:xfrm>
              <a:off x="1691680" y="3429000"/>
              <a:ext cx="216024" cy="288032"/>
            </a:xfrm>
            <a:prstGeom prst="donu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31" name="Straight Arrow Connector 30"/>
          <p:cNvCxnSpPr/>
          <p:nvPr/>
        </p:nvCxnSpPr>
        <p:spPr>
          <a:xfrm flipH="1">
            <a:off x="2987824" y="2780928"/>
            <a:ext cx="3384376" cy="3456384"/>
          </a:xfrm>
          <a:prstGeom prst="straightConnector1">
            <a:avLst/>
          </a:prstGeom>
          <a:ln>
            <a:solidFill>
              <a:srgbClr val="008000"/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>
            <a:off x="2987824" y="2780928"/>
            <a:ext cx="3384376" cy="2448272"/>
          </a:xfrm>
          <a:prstGeom prst="straightConnector1">
            <a:avLst/>
          </a:prstGeom>
          <a:ln>
            <a:solidFill>
              <a:srgbClr val="008000"/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>
            <a:off x="2987824" y="2780928"/>
            <a:ext cx="3384376" cy="1512168"/>
          </a:xfrm>
          <a:prstGeom prst="straightConnector1">
            <a:avLst/>
          </a:prstGeom>
          <a:ln>
            <a:solidFill>
              <a:srgbClr val="008000"/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>
            <a:off x="2987824" y="2060848"/>
            <a:ext cx="3384376" cy="1440160"/>
          </a:xfrm>
          <a:prstGeom prst="straightConnector1">
            <a:avLst/>
          </a:prstGeom>
          <a:ln>
            <a:solidFill>
              <a:srgbClr val="008000"/>
            </a:solidFill>
            <a:prstDash val="dash"/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>
            <a:off x="2987824" y="980728"/>
            <a:ext cx="3240360" cy="2520280"/>
          </a:xfrm>
          <a:prstGeom prst="straightConnector1">
            <a:avLst/>
          </a:prstGeom>
          <a:ln>
            <a:solidFill>
              <a:srgbClr val="008000"/>
            </a:solidFill>
            <a:prstDash val="dash"/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1259632" y="4005064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8000"/>
                </a:solidFill>
                <a:latin typeface="Calibri"/>
                <a:cs typeface="Calibri"/>
              </a:rPr>
              <a:t>Speed = c</a:t>
            </a:r>
            <a:endParaRPr lang="en-GB" sz="2800" dirty="0">
              <a:solidFill>
                <a:srgbClr val="008000"/>
              </a:solidFill>
              <a:latin typeface="Calibri"/>
              <a:cs typeface="Calibri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187624" y="5877272"/>
            <a:ext cx="172819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8000"/>
                </a:solidFill>
                <a:latin typeface="Calibri"/>
                <a:cs typeface="Calibri"/>
              </a:rPr>
              <a:t>Low speed</a:t>
            </a:r>
            <a:endParaRPr lang="en-GB" sz="2800" dirty="0">
              <a:solidFill>
                <a:srgbClr val="008000"/>
              </a:solidFill>
              <a:latin typeface="Calibri"/>
              <a:cs typeface="Calibri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899592" y="4994012"/>
            <a:ext cx="192744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8000"/>
                </a:solidFill>
                <a:latin typeface="Calibri"/>
                <a:cs typeface="Calibri"/>
              </a:rPr>
              <a:t>High speed</a:t>
            </a:r>
            <a:endParaRPr lang="en-GB" sz="2800" dirty="0">
              <a:solidFill>
                <a:srgbClr val="008000"/>
              </a:solidFill>
              <a:latin typeface="Calibri"/>
              <a:cs typeface="Calibri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444208" y="1124744"/>
            <a:ext cx="2699792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400" dirty="0" err="1" smtClean="0">
                <a:latin typeface="Calibri"/>
                <a:cs typeface="Calibri"/>
              </a:rPr>
              <a:t>c</a:t>
            </a:r>
            <a:r>
              <a:rPr lang="en-GB" sz="2400" dirty="0" err="1" smtClean="0">
                <a:latin typeface="Symbol" charset="2"/>
                <a:cs typeface="Symbol" charset="2"/>
              </a:rPr>
              <a:t>D</a:t>
            </a:r>
            <a:r>
              <a:rPr lang="en-GB" sz="2400" dirty="0" err="1" smtClean="0">
                <a:latin typeface="Calibri"/>
                <a:cs typeface="Calibri"/>
              </a:rPr>
              <a:t>t</a:t>
            </a:r>
            <a:r>
              <a:rPr lang="en-GB" sz="2400" dirty="0" smtClean="0">
                <a:latin typeface="Calibri"/>
                <a:cs typeface="Calibri"/>
              </a:rPr>
              <a:t> &lt; </a:t>
            </a:r>
            <a:r>
              <a:rPr lang="en-GB" sz="2400" dirty="0" err="1" smtClean="0">
                <a:latin typeface="Symbol" charset="2"/>
                <a:cs typeface="Symbol" charset="2"/>
              </a:rPr>
              <a:t>D</a:t>
            </a:r>
            <a:r>
              <a:rPr lang="en-GB" sz="2400" dirty="0" err="1" smtClean="0">
                <a:latin typeface="Calibri"/>
                <a:cs typeface="Calibri"/>
              </a:rPr>
              <a:t>x</a:t>
            </a:r>
            <a:r>
              <a:rPr lang="en-GB" sz="2400" dirty="0" smtClean="0">
                <a:latin typeface="Calibri"/>
                <a:cs typeface="Calibri"/>
              </a:rPr>
              <a:t> i.e. </a:t>
            </a:r>
            <a:r>
              <a:rPr lang="en-GB" sz="2400" dirty="0" smtClean="0">
                <a:latin typeface="Symbol" charset="2"/>
                <a:cs typeface="Symbol" charset="2"/>
              </a:rPr>
              <a:t>D</a:t>
            </a:r>
            <a:r>
              <a:rPr lang="en-GB" sz="2400" dirty="0" smtClean="0">
                <a:latin typeface="Calibri"/>
                <a:cs typeface="Calibri"/>
              </a:rPr>
              <a:t>S</a:t>
            </a:r>
            <a:r>
              <a:rPr lang="en-GB" sz="2400" baseline="30000" dirty="0" smtClean="0">
                <a:latin typeface="Calibri"/>
                <a:cs typeface="Calibri"/>
              </a:rPr>
              <a:t>2</a:t>
            </a:r>
            <a:r>
              <a:rPr lang="en-GB" sz="2400" dirty="0" smtClean="0">
                <a:latin typeface="Calibri"/>
                <a:cs typeface="Calibri"/>
              </a:rPr>
              <a:t> &lt; </a:t>
            </a:r>
            <a:r>
              <a:rPr lang="en-GB" sz="2400" dirty="0">
                <a:latin typeface="Calibri"/>
                <a:cs typeface="Calibri"/>
              </a:rPr>
              <a:t>0 </a:t>
            </a:r>
            <a:r>
              <a:rPr lang="en-GB" sz="2400" dirty="0" smtClean="0">
                <a:latin typeface="Calibri"/>
                <a:cs typeface="Calibri"/>
              </a:rPr>
              <a:t> </a:t>
            </a:r>
            <a:r>
              <a:rPr lang="en-GB" sz="2400" dirty="0">
                <a:latin typeface="Calibri"/>
                <a:cs typeface="Calibri"/>
              </a:rPr>
              <a:t>Pupp</a:t>
            </a:r>
            <a:r>
              <a:rPr lang="en-GB" sz="2400" dirty="0" smtClean="0">
                <a:latin typeface="Calibri"/>
                <a:cs typeface="Calibri"/>
              </a:rPr>
              <a:t>y survives</a:t>
            </a:r>
            <a:endParaRPr lang="en-GB" sz="2400" dirty="0">
              <a:latin typeface="Calibri"/>
              <a:cs typeface="Calibri"/>
            </a:endParaRPr>
          </a:p>
        </p:txBody>
      </p:sp>
      <p:sp>
        <p:nvSpPr>
          <p:cNvPr id="36" name="Oval 35"/>
          <p:cNvSpPr>
            <a:spLocks noChangeAspect="1"/>
          </p:cNvSpPr>
          <p:nvPr/>
        </p:nvSpPr>
        <p:spPr>
          <a:xfrm>
            <a:off x="2915816" y="4185104"/>
            <a:ext cx="180000" cy="180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>
            <a:spLocks noChangeAspect="1"/>
          </p:cNvSpPr>
          <p:nvPr/>
        </p:nvSpPr>
        <p:spPr>
          <a:xfrm>
            <a:off x="2915816" y="5085184"/>
            <a:ext cx="180000" cy="180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>
            <a:spLocks noChangeAspect="1"/>
          </p:cNvSpPr>
          <p:nvPr/>
        </p:nvSpPr>
        <p:spPr>
          <a:xfrm>
            <a:off x="2915816" y="6129320"/>
            <a:ext cx="180000" cy="180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>
            <a:spLocks noChangeAspect="1"/>
          </p:cNvSpPr>
          <p:nvPr/>
        </p:nvSpPr>
        <p:spPr>
          <a:xfrm>
            <a:off x="2915816" y="3356992"/>
            <a:ext cx="180000" cy="180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32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0" grpId="0"/>
      <p:bldP spid="51" grpId="0" animBg="1"/>
      <p:bldP spid="52" grpId="0" animBg="1"/>
      <p:bldP spid="53" grpId="0" animBg="1"/>
      <p:bldP spid="36" grpId="0" animBg="1"/>
      <p:bldP spid="37" grpId="0" animBg="1"/>
      <p:bldP spid="38" grpId="0" animBg="1"/>
      <p:bldP spid="4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Calibri" charset="0"/>
              </a:rPr>
              <a:t>The light-cone</a:t>
            </a:r>
            <a:endParaRPr lang="en-US" dirty="0">
              <a:latin typeface="Calibri" charset="0"/>
            </a:endParaRP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14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22/05/2018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72" name="Isosceles Triangle 71"/>
          <p:cNvSpPr/>
          <p:nvPr/>
        </p:nvSpPr>
        <p:spPr>
          <a:xfrm flipV="1">
            <a:off x="2411760" y="1752268"/>
            <a:ext cx="4320480" cy="2160240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prstClr val="white"/>
              </a:solidFill>
            </a:endParaRPr>
          </a:p>
        </p:txBody>
      </p:sp>
      <p:cxnSp>
        <p:nvCxnSpPr>
          <p:cNvPr id="73" name="Straight Connector 72"/>
          <p:cNvCxnSpPr>
            <a:stCxn id="75" idx="3"/>
          </p:cNvCxnSpPr>
          <p:nvPr/>
        </p:nvCxnSpPr>
        <p:spPr>
          <a:xfrm>
            <a:off x="1691680" y="1623061"/>
            <a:ext cx="0" cy="4470235"/>
          </a:xfrm>
          <a:prstGeom prst="lin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6516216" y="4488572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2400" b="1" dirty="0" smtClean="0">
                <a:solidFill>
                  <a:prstClr val="black"/>
                </a:solidFill>
                <a:latin typeface="Calibri"/>
              </a:rPr>
              <a:t>x</a:t>
            </a:r>
            <a:endParaRPr lang="en-GB" sz="24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1259632" y="1392228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2400" b="1" dirty="0" err="1" smtClean="0">
                <a:solidFill>
                  <a:prstClr val="black"/>
                </a:solidFill>
                <a:latin typeface="Calibri"/>
              </a:rPr>
              <a:t>ct</a:t>
            </a:r>
            <a:endParaRPr lang="en-GB" sz="24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" name="Oval 75"/>
          <p:cNvSpPr/>
          <p:nvPr/>
        </p:nvSpPr>
        <p:spPr>
          <a:xfrm>
            <a:off x="4499992" y="3840500"/>
            <a:ext cx="154290" cy="144016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prstClr val="white"/>
              </a:solidFill>
            </a:endParaRPr>
          </a:p>
        </p:txBody>
      </p:sp>
      <p:cxnSp>
        <p:nvCxnSpPr>
          <p:cNvPr id="77" name="Straight Connector 76"/>
          <p:cNvCxnSpPr/>
          <p:nvPr/>
        </p:nvCxnSpPr>
        <p:spPr>
          <a:xfrm flipH="1" flipV="1">
            <a:off x="2406623" y="1752268"/>
            <a:ext cx="2165378" cy="21602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V="1">
            <a:off x="4566862" y="1752268"/>
            <a:ext cx="2165378" cy="21602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Isosceles Triangle 78"/>
          <p:cNvSpPr/>
          <p:nvPr/>
        </p:nvSpPr>
        <p:spPr>
          <a:xfrm>
            <a:off x="2411760" y="3933056"/>
            <a:ext cx="4320480" cy="2160240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prstClr val="white"/>
              </a:solidFill>
            </a:endParaRPr>
          </a:p>
        </p:txBody>
      </p:sp>
      <p:cxnSp>
        <p:nvCxnSpPr>
          <p:cNvPr id="80" name="Straight Connector 79"/>
          <p:cNvCxnSpPr/>
          <p:nvPr/>
        </p:nvCxnSpPr>
        <p:spPr>
          <a:xfrm flipH="1">
            <a:off x="2411760" y="3912508"/>
            <a:ext cx="2165378" cy="21602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4571999" y="3912508"/>
            <a:ext cx="2165378" cy="21602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Group 81"/>
          <p:cNvGrpSpPr/>
          <p:nvPr/>
        </p:nvGrpSpPr>
        <p:grpSpPr>
          <a:xfrm>
            <a:off x="5247812" y="2112308"/>
            <a:ext cx="332300" cy="369332"/>
            <a:chOff x="5967892" y="908720"/>
            <a:chExt cx="332300" cy="369332"/>
          </a:xfrm>
        </p:grpSpPr>
        <p:sp>
          <p:nvSpPr>
            <p:cNvPr id="83" name="Oval 82"/>
            <p:cNvSpPr/>
            <p:nvPr/>
          </p:nvSpPr>
          <p:spPr>
            <a:xfrm>
              <a:off x="5991612" y="122304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5967892" y="908720"/>
              <a:ext cx="3323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GB" b="1" dirty="0" smtClean="0">
                  <a:solidFill>
                    <a:prstClr val="black"/>
                  </a:solidFill>
                  <a:latin typeface="Calibri"/>
                </a:rPr>
                <a:t>1</a:t>
              </a:r>
              <a:endParaRPr lang="en-GB" b="1" dirty="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3807652" y="4992628"/>
            <a:ext cx="332300" cy="369332"/>
            <a:chOff x="5967892" y="908720"/>
            <a:chExt cx="332300" cy="369332"/>
          </a:xfrm>
        </p:grpSpPr>
        <p:sp>
          <p:nvSpPr>
            <p:cNvPr id="86" name="Oval 85"/>
            <p:cNvSpPr/>
            <p:nvPr/>
          </p:nvSpPr>
          <p:spPr>
            <a:xfrm>
              <a:off x="5991612" y="122304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5967892" y="908720"/>
              <a:ext cx="3323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GB" b="1" dirty="0">
                  <a:solidFill>
                    <a:prstClr val="black"/>
                  </a:solidFill>
                  <a:latin typeface="Calibri"/>
                </a:rPr>
                <a:t>2</a:t>
              </a:r>
            </a:p>
          </p:txBody>
        </p:sp>
      </p:grpSp>
      <p:cxnSp>
        <p:nvCxnSpPr>
          <p:cNvPr id="97" name="Straight Connector 96"/>
          <p:cNvCxnSpPr/>
          <p:nvPr/>
        </p:nvCxnSpPr>
        <p:spPr>
          <a:xfrm flipH="1">
            <a:off x="971600" y="4632588"/>
            <a:ext cx="5760640" cy="0"/>
          </a:xfrm>
          <a:prstGeom prst="lin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8" name="Group 97"/>
          <p:cNvGrpSpPr/>
          <p:nvPr/>
        </p:nvGrpSpPr>
        <p:grpSpPr>
          <a:xfrm>
            <a:off x="4524966" y="3574536"/>
            <a:ext cx="332300" cy="369332"/>
            <a:chOff x="5967892" y="908720"/>
            <a:chExt cx="332300" cy="369332"/>
          </a:xfrm>
        </p:grpSpPr>
        <p:sp>
          <p:nvSpPr>
            <p:cNvPr id="99" name="Oval 98"/>
            <p:cNvSpPr/>
            <p:nvPr/>
          </p:nvSpPr>
          <p:spPr>
            <a:xfrm>
              <a:off x="5991612" y="122304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5967892" y="908720"/>
              <a:ext cx="3323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GB" b="1" dirty="0" smtClean="0">
                  <a:solidFill>
                    <a:prstClr val="black"/>
                  </a:solidFill>
                  <a:latin typeface="Calibri"/>
                </a:rPr>
                <a:t>0</a:t>
              </a:r>
              <a:endParaRPr lang="en-GB" b="1" dirty="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5" name="TextBox 104"/>
          <p:cNvSpPr txBox="1"/>
          <p:nvPr/>
        </p:nvSpPr>
        <p:spPr>
          <a:xfrm>
            <a:off x="3203848" y="1844824"/>
            <a:ext cx="1188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alibri"/>
                <a:cs typeface="Calibri"/>
              </a:rPr>
              <a:t>Inside</a:t>
            </a:r>
            <a:endParaRPr lang="en-GB" sz="2800" dirty="0">
              <a:latin typeface="Calibri"/>
              <a:cs typeface="Calibri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4572000" y="5445224"/>
            <a:ext cx="1188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alibri"/>
                <a:cs typeface="Calibri"/>
              </a:rPr>
              <a:t>Inside</a:t>
            </a:r>
            <a:endParaRPr lang="en-GB" sz="2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3709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9" grpId="0" animBg="1"/>
      <p:bldP spid="105" grpId="0"/>
      <p:bldP spid="10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ecture04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476672"/>
            <a:ext cx="6447565" cy="6196432"/>
          </a:xfrm>
          <a:prstGeom prst="rect">
            <a:avLst/>
          </a:prstGeom>
        </p:spPr>
      </p:pic>
      <p:sp>
        <p:nvSpPr>
          <p:cNvPr id="21" name="Oval 20"/>
          <p:cNvSpPr/>
          <p:nvPr/>
        </p:nvSpPr>
        <p:spPr>
          <a:xfrm>
            <a:off x="4536016" y="3465024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>
                <a:latin typeface="Calibri" charset="0"/>
              </a:rPr>
              <a:t>E</a:t>
            </a:r>
            <a:r>
              <a:rPr lang="en-GB" dirty="0" smtClean="0">
                <a:latin typeface="Calibri" charset="0"/>
              </a:rPr>
              <a:t>vents within light-cone</a:t>
            </a:r>
            <a:endParaRPr lang="en-US" dirty="0">
              <a:latin typeface="Calibri" charset="0"/>
            </a:endParaRP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15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22/05/2018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3059832" y="1556792"/>
            <a:ext cx="180000" cy="180000"/>
          </a:xfrm>
          <a:prstGeom prst="ellipse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467544" y="2204864"/>
            <a:ext cx="2520280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  <a:latin typeface="Calibri"/>
                <a:cs typeface="Calibri"/>
              </a:rPr>
              <a:t>Time difference always positive in every frame</a:t>
            </a:r>
            <a:endParaRPr lang="en-GB" sz="2800" dirty="0">
              <a:solidFill>
                <a:srgbClr val="0000FF"/>
              </a:solidFill>
              <a:latin typeface="Calibri"/>
              <a:cs typeface="Calibri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131840" y="1844824"/>
            <a:ext cx="0" cy="1728192"/>
          </a:xfrm>
          <a:prstGeom prst="straightConnector1">
            <a:avLst/>
          </a:prstGeom>
          <a:ln>
            <a:solidFill>
              <a:srgbClr val="0000FF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3095856" y="4977192"/>
            <a:ext cx="180000" cy="180000"/>
          </a:xfrm>
          <a:prstGeom prst="ellipse">
            <a:avLst/>
          </a:prstGeom>
          <a:solidFill>
            <a:srgbClr val="008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6588224" y="3628181"/>
            <a:ext cx="2520280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8000"/>
                </a:solidFill>
                <a:latin typeface="Calibri"/>
                <a:cs typeface="Calibri"/>
              </a:rPr>
              <a:t>Time difference always negative in every frame</a:t>
            </a:r>
            <a:endParaRPr lang="en-GB" sz="2800" dirty="0">
              <a:solidFill>
                <a:srgbClr val="008000"/>
              </a:solidFill>
              <a:latin typeface="Calibri"/>
              <a:cs typeface="Calibri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6156176" y="3573016"/>
            <a:ext cx="0" cy="1368152"/>
          </a:xfrm>
          <a:prstGeom prst="straightConnector1">
            <a:avLst/>
          </a:prstGeom>
          <a:ln>
            <a:solidFill>
              <a:srgbClr val="008000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urved Connector 9"/>
          <p:cNvCxnSpPr/>
          <p:nvPr/>
        </p:nvCxnSpPr>
        <p:spPr>
          <a:xfrm rot="10800000">
            <a:off x="4716016" y="3717034"/>
            <a:ext cx="1296144" cy="1296142"/>
          </a:xfrm>
          <a:prstGeom prst="curvedConnector3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987824" y="3769876"/>
            <a:ext cx="165618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8000"/>
                </a:solidFill>
                <a:latin typeface="Calibri"/>
                <a:cs typeface="Calibri"/>
              </a:rPr>
              <a:t>Can affect</a:t>
            </a:r>
            <a:endParaRPr lang="en-GB" sz="2800" dirty="0">
              <a:solidFill>
                <a:srgbClr val="008000"/>
              </a:solidFill>
              <a:latin typeface="Calibri"/>
              <a:cs typeface="Calibri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067944" y="2132856"/>
            <a:ext cx="165618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  <a:latin typeface="Calibri"/>
                <a:cs typeface="Calibri"/>
              </a:rPr>
              <a:t>Can affect</a:t>
            </a:r>
            <a:endParaRPr lang="en-GB" sz="280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3743928" y="2024864"/>
            <a:ext cx="180000" cy="180000"/>
          </a:xfrm>
          <a:prstGeom prst="ellipse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4536016" y="2204864"/>
            <a:ext cx="180000" cy="180000"/>
          </a:xfrm>
          <a:prstGeom prst="ellipse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5400112" y="1988840"/>
            <a:ext cx="180000" cy="180000"/>
          </a:xfrm>
          <a:prstGeom prst="ellipse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192200" y="1484784"/>
            <a:ext cx="180000" cy="180000"/>
          </a:xfrm>
          <a:prstGeom prst="ellipse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5328104" y="4473136"/>
            <a:ext cx="180000" cy="180000"/>
          </a:xfrm>
          <a:prstGeom prst="ellipse">
            <a:avLst/>
          </a:prstGeom>
          <a:solidFill>
            <a:srgbClr val="008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3707904" y="4509120"/>
            <a:ext cx="180000" cy="180000"/>
          </a:xfrm>
          <a:prstGeom prst="ellipse">
            <a:avLst/>
          </a:prstGeom>
          <a:solidFill>
            <a:srgbClr val="008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4536016" y="4113096"/>
            <a:ext cx="180000" cy="180000"/>
          </a:xfrm>
          <a:prstGeom prst="ellipse">
            <a:avLst/>
          </a:prstGeom>
          <a:solidFill>
            <a:srgbClr val="008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6048184" y="5049200"/>
            <a:ext cx="180000" cy="180000"/>
          </a:xfrm>
          <a:prstGeom prst="ellipse">
            <a:avLst/>
          </a:prstGeom>
          <a:solidFill>
            <a:srgbClr val="008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Curved Connector 22"/>
          <p:cNvCxnSpPr/>
          <p:nvPr/>
        </p:nvCxnSpPr>
        <p:spPr>
          <a:xfrm rot="16200000" flipV="1">
            <a:off x="3167845" y="1880830"/>
            <a:ext cx="1512169" cy="1440158"/>
          </a:xfrm>
          <a:prstGeom prst="curvedConnector3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1199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8" grpId="0" animBg="1"/>
      <p:bldP spid="28" grpId="1" animBg="1"/>
      <p:bldP spid="16" grpId="0" animBg="1"/>
      <p:bldP spid="16" grpId="1" animBg="1"/>
      <p:bldP spid="17" grpId="0" animBg="1"/>
      <p:bldP spid="17" grpId="1" animBg="1"/>
      <p:bldP spid="31" grpId="0" animBg="1"/>
      <p:bldP spid="32" grpId="0" animBg="1"/>
      <p:bldP spid="20" grpId="0" animBg="1"/>
      <p:bldP spid="20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9" grpId="0" animBg="1"/>
      <p:bldP spid="29" grpId="1" animBg="1"/>
      <p:bldP spid="30" grpId="0" animBg="1"/>
      <p:bldP spid="30" grpId="1" animBg="1"/>
      <p:bldP spid="3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Calibri" charset="0"/>
              </a:rPr>
              <a:t>The light-cone</a:t>
            </a:r>
            <a:endParaRPr lang="en-US" dirty="0">
              <a:latin typeface="Calibri" charset="0"/>
            </a:endParaRP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16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22/05/2018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70" name="Isosceles Triangle 69"/>
          <p:cNvSpPr/>
          <p:nvPr/>
        </p:nvSpPr>
        <p:spPr>
          <a:xfrm rot="5400000" flipH="1" flipV="1">
            <a:off x="3491880" y="2832388"/>
            <a:ext cx="4320480" cy="2160240"/>
          </a:xfrm>
          <a:prstGeom prst="triangle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prstClr val="white"/>
              </a:solidFill>
            </a:endParaRPr>
          </a:p>
        </p:txBody>
      </p:sp>
      <p:sp>
        <p:nvSpPr>
          <p:cNvPr id="71" name="Isosceles Triangle 70"/>
          <p:cNvSpPr/>
          <p:nvPr/>
        </p:nvSpPr>
        <p:spPr>
          <a:xfrm rot="16200000" flipV="1">
            <a:off x="1331640" y="2832388"/>
            <a:ext cx="4320480" cy="2160240"/>
          </a:xfrm>
          <a:prstGeom prst="triangle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prstClr val="white"/>
              </a:solidFill>
            </a:endParaRPr>
          </a:p>
        </p:txBody>
      </p:sp>
      <p:sp>
        <p:nvSpPr>
          <p:cNvPr id="72" name="Isosceles Triangle 71"/>
          <p:cNvSpPr/>
          <p:nvPr/>
        </p:nvSpPr>
        <p:spPr>
          <a:xfrm flipV="1">
            <a:off x="2411760" y="1752268"/>
            <a:ext cx="4320480" cy="2160240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prstClr val="white"/>
              </a:solidFill>
            </a:endParaRPr>
          </a:p>
        </p:txBody>
      </p:sp>
      <p:cxnSp>
        <p:nvCxnSpPr>
          <p:cNvPr id="73" name="Straight Connector 72"/>
          <p:cNvCxnSpPr>
            <a:stCxn id="75" idx="3"/>
          </p:cNvCxnSpPr>
          <p:nvPr/>
        </p:nvCxnSpPr>
        <p:spPr>
          <a:xfrm>
            <a:off x="1691680" y="1623061"/>
            <a:ext cx="0" cy="4470235"/>
          </a:xfrm>
          <a:prstGeom prst="lin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6516216" y="4488572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2400" b="1" dirty="0" smtClean="0">
                <a:solidFill>
                  <a:prstClr val="black"/>
                </a:solidFill>
                <a:latin typeface="Calibri"/>
              </a:rPr>
              <a:t>x</a:t>
            </a:r>
            <a:endParaRPr lang="en-GB" sz="24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1259632" y="1392228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2400" b="1" dirty="0" err="1" smtClean="0">
                <a:solidFill>
                  <a:prstClr val="black"/>
                </a:solidFill>
                <a:latin typeface="Calibri"/>
              </a:rPr>
              <a:t>ct</a:t>
            </a:r>
            <a:endParaRPr lang="en-GB" sz="24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" name="Oval 75"/>
          <p:cNvSpPr/>
          <p:nvPr/>
        </p:nvSpPr>
        <p:spPr>
          <a:xfrm>
            <a:off x="4499992" y="3840500"/>
            <a:ext cx="154290" cy="144016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prstClr val="white"/>
              </a:solidFill>
            </a:endParaRPr>
          </a:p>
        </p:txBody>
      </p:sp>
      <p:cxnSp>
        <p:nvCxnSpPr>
          <p:cNvPr id="77" name="Straight Connector 76"/>
          <p:cNvCxnSpPr/>
          <p:nvPr/>
        </p:nvCxnSpPr>
        <p:spPr>
          <a:xfrm flipH="1" flipV="1">
            <a:off x="2406623" y="1752268"/>
            <a:ext cx="2165378" cy="21602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V="1">
            <a:off x="4566862" y="1752268"/>
            <a:ext cx="2165378" cy="21602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Isosceles Triangle 78"/>
          <p:cNvSpPr/>
          <p:nvPr/>
        </p:nvSpPr>
        <p:spPr>
          <a:xfrm>
            <a:off x="2411760" y="3933056"/>
            <a:ext cx="4320480" cy="2160240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prstClr val="white"/>
              </a:solidFill>
            </a:endParaRPr>
          </a:p>
        </p:txBody>
      </p:sp>
      <p:cxnSp>
        <p:nvCxnSpPr>
          <p:cNvPr id="80" name="Straight Connector 79"/>
          <p:cNvCxnSpPr/>
          <p:nvPr/>
        </p:nvCxnSpPr>
        <p:spPr>
          <a:xfrm flipH="1">
            <a:off x="2411760" y="3912508"/>
            <a:ext cx="2165378" cy="21602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4571999" y="3912508"/>
            <a:ext cx="2165378" cy="21602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Group 81"/>
          <p:cNvGrpSpPr/>
          <p:nvPr/>
        </p:nvGrpSpPr>
        <p:grpSpPr>
          <a:xfrm>
            <a:off x="5247812" y="2112308"/>
            <a:ext cx="332300" cy="369332"/>
            <a:chOff x="5967892" y="908720"/>
            <a:chExt cx="332300" cy="369332"/>
          </a:xfrm>
        </p:grpSpPr>
        <p:sp>
          <p:nvSpPr>
            <p:cNvPr id="83" name="Oval 82"/>
            <p:cNvSpPr/>
            <p:nvPr/>
          </p:nvSpPr>
          <p:spPr>
            <a:xfrm>
              <a:off x="5991612" y="122304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5967892" y="908720"/>
              <a:ext cx="3323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GB" b="1" dirty="0" smtClean="0">
                  <a:solidFill>
                    <a:prstClr val="black"/>
                  </a:solidFill>
                  <a:latin typeface="Calibri"/>
                </a:rPr>
                <a:t>1</a:t>
              </a:r>
              <a:endParaRPr lang="en-GB" b="1" dirty="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3807652" y="4992628"/>
            <a:ext cx="332300" cy="369332"/>
            <a:chOff x="5967892" y="908720"/>
            <a:chExt cx="332300" cy="369332"/>
          </a:xfrm>
        </p:grpSpPr>
        <p:sp>
          <p:nvSpPr>
            <p:cNvPr id="86" name="Oval 85"/>
            <p:cNvSpPr/>
            <p:nvPr/>
          </p:nvSpPr>
          <p:spPr>
            <a:xfrm>
              <a:off x="5991612" y="122304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5967892" y="908720"/>
              <a:ext cx="3323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GB" b="1" dirty="0">
                  <a:solidFill>
                    <a:prstClr val="black"/>
                  </a:solidFill>
                  <a:latin typeface="Calibri"/>
                </a:rPr>
                <a:t>2</a:t>
              </a: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5967892" y="2832388"/>
            <a:ext cx="332300" cy="369332"/>
            <a:chOff x="5967892" y="908720"/>
            <a:chExt cx="332300" cy="369332"/>
          </a:xfrm>
        </p:grpSpPr>
        <p:sp>
          <p:nvSpPr>
            <p:cNvPr id="89" name="Oval 88"/>
            <p:cNvSpPr/>
            <p:nvPr/>
          </p:nvSpPr>
          <p:spPr>
            <a:xfrm>
              <a:off x="5991612" y="122304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5967892" y="908720"/>
              <a:ext cx="3323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GB" b="1" dirty="0">
                  <a:solidFill>
                    <a:prstClr val="black"/>
                  </a:solidFill>
                  <a:latin typeface="Calibri"/>
                </a:rPr>
                <a:t>3</a:t>
              </a: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2367492" y="4992628"/>
            <a:ext cx="332300" cy="369332"/>
            <a:chOff x="5967892" y="908720"/>
            <a:chExt cx="332300" cy="369332"/>
          </a:xfrm>
        </p:grpSpPr>
        <p:sp>
          <p:nvSpPr>
            <p:cNvPr id="92" name="Oval 91"/>
            <p:cNvSpPr/>
            <p:nvPr/>
          </p:nvSpPr>
          <p:spPr>
            <a:xfrm>
              <a:off x="5991612" y="122304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5967892" y="908720"/>
              <a:ext cx="3323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GB" b="1" dirty="0">
                  <a:solidFill>
                    <a:prstClr val="black"/>
                  </a:solidFill>
                  <a:latin typeface="Calibri"/>
                </a:rPr>
                <a:t>4</a:t>
              </a:r>
            </a:p>
          </p:txBody>
        </p:sp>
      </p:grpSp>
      <p:cxnSp>
        <p:nvCxnSpPr>
          <p:cNvPr id="97" name="Straight Connector 96"/>
          <p:cNvCxnSpPr/>
          <p:nvPr/>
        </p:nvCxnSpPr>
        <p:spPr>
          <a:xfrm flipH="1">
            <a:off x="971600" y="4632588"/>
            <a:ext cx="5760640" cy="0"/>
          </a:xfrm>
          <a:prstGeom prst="lin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8" name="Group 97"/>
          <p:cNvGrpSpPr/>
          <p:nvPr/>
        </p:nvGrpSpPr>
        <p:grpSpPr>
          <a:xfrm>
            <a:off x="4524966" y="3574536"/>
            <a:ext cx="332300" cy="369332"/>
            <a:chOff x="5967892" y="908720"/>
            <a:chExt cx="332300" cy="369332"/>
          </a:xfrm>
        </p:grpSpPr>
        <p:sp>
          <p:nvSpPr>
            <p:cNvPr id="99" name="Oval 98"/>
            <p:cNvSpPr/>
            <p:nvPr/>
          </p:nvSpPr>
          <p:spPr>
            <a:xfrm>
              <a:off x="5991612" y="122304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5967892" y="908720"/>
              <a:ext cx="3323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GB" b="1" dirty="0" smtClean="0">
                  <a:solidFill>
                    <a:prstClr val="black"/>
                  </a:solidFill>
                  <a:latin typeface="Calibri"/>
                </a:rPr>
                <a:t>0</a:t>
              </a:r>
              <a:endParaRPr lang="en-GB" b="1" dirty="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5" name="TextBox 104"/>
          <p:cNvSpPr txBox="1"/>
          <p:nvPr/>
        </p:nvSpPr>
        <p:spPr>
          <a:xfrm>
            <a:off x="3203848" y="1844824"/>
            <a:ext cx="1188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alibri"/>
                <a:cs typeface="Calibri"/>
              </a:rPr>
              <a:t>Inside</a:t>
            </a:r>
            <a:endParaRPr lang="en-GB" sz="2800" dirty="0">
              <a:latin typeface="Calibri"/>
              <a:cs typeface="Calibri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4572000" y="5445224"/>
            <a:ext cx="1188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alibri"/>
                <a:cs typeface="Calibri"/>
              </a:rPr>
              <a:t>Inside</a:t>
            </a:r>
            <a:endParaRPr lang="en-GB" sz="2800" dirty="0">
              <a:latin typeface="Calibri"/>
              <a:cs typeface="Calibri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5364088" y="3717032"/>
            <a:ext cx="1368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alibri"/>
                <a:cs typeface="Calibri"/>
              </a:rPr>
              <a:t>Outside</a:t>
            </a:r>
            <a:endParaRPr lang="en-GB" sz="2800" dirty="0">
              <a:latin typeface="Calibri"/>
              <a:cs typeface="Calibri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2627784" y="3573016"/>
            <a:ext cx="1368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alibri"/>
                <a:cs typeface="Calibri"/>
              </a:rPr>
              <a:t>Outside</a:t>
            </a:r>
            <a:endParaRPr lang="en-GB" sz="2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95258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  <p:bldP spid="107" grpId="0"/>
      <p:bldP spid="10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ecture04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476672"/>
            <a:ext cx="6447565" cy="6196432"/>
          </a:xfrm>
          <a:prstGeom prst="rect">
            <a:avLst/>
          </a:prstGeom>
        </p:spPr>
      </p:pic>
      <p:sp>
        <p:nvSpPr>
          <p:cNvPr id="21" name="Oval 20"/>
          <p:cNvSpPr/>
          <p:nvPr/>
        </p:nvSpPr>
        <p:spPr>
          <a:xfrm>
            <a:off x="4536016" y="3465024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>
                <a:latin typeface="Calibri" charset="0"/>
              </a:rPr>
              <a:t>E</a:t>
            </a:r>
            <a:r>
              <a:rPr lang="en-GB" dirty="0" smtClean="0">
                <a:latin typeface="Calibri" charset="0"/>
              </a:rPr>
              <a:t>vents outside light-cone</a:t>
            </a:r>
            <a:endParaRPr lang="en-US" dirty="0">
              <a:latin typeface="Calibri" charset="0"/>
            </a:endParaRP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17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22/05/2018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2483768" y="5013176"/>
            <a:ext cx="180000" cy="180000"/>
          </a:xfrm>
          <a:prstGeom prst="ellipse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179512" y="2651428"/>
            <a:ext cx="2232248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  <a:latin typeface="Calibri"/>
                <a:cs typeface="Calibri"/>
              </a:rPr>
              <a:t>Time difference can be positive or negative in different frames</a:t>
            </a:r>
            <a:endParaRPr lang="en-GB" sz="2400" dirty="0">
              <a:solidFill>
                <a:srgbClr val="0000FF"/>
              </a:solidFill>
              <a:latin typeface="Calibri"/>
              <a:cs typeface="Calibri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6408224" y="1772816"/>
            <a:ext cx="180000" cy="180000"/>
          </a:xfrm>
          <a:prstGeom prst="ellipse">
            <a:avLst/>
          </a:prstGeom>
          <a:solidFill>
            <a:srgbClr val="008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4788024" y="4851157"/>
            <a:ext cx="1296144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8000"/>
                </a:solidFill>
                <a:latin typeface="Calibri"/>
                <a:cs typeface="Calibri"/>
              </a:rPr>
              <a:t>Cannot affect</a:t>
            </a:r>
            <a:endParaRPr lang="en-GB" sz="2800" dirty="0">
              <a:solidFill>
                <a:srgbClr val="008000"/>
              </a:solidFill>
              <a:latin typeface="Calibri"/>
              <a:cs typeface="Calibri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067944" y="1826821"/>
            <a:ext cx="1296144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  <a:latin typeface="Calibri"/>
                <a:cs typeface="Calibri"/>
              </a:rPr>
              <a:t>Cannot affect</a:t>
            </a:r>
            <a:endParaRPr lang="en-GB" sz="280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2447784" y="1916832"/>
            <a:ext cx="180000" cy="180000"/>
          </a:xfrm>
          <a:prstGeom prst="ellipse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5652120" y="2600928"/>
            <a:ext cx="180000" cy="180000"/>
          </a:xfrm>
          <a:prstGeom prst="ellipse">
            <a:avLst/>
          </a:prstGeom>
          <a:solidFill>
            <a:srgbClr val="008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6732240" y="2723436"/>
            <a:ext cx="2339752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8000"/>
                </a:solidFill>
                <a:latin typeface="Calibri"/>
                <a:cs typeface="Calibri"/>
              </a:rPr>
              <a:t>Time difference can be positive or negative in different frames</a:t>
            </a:r>
            <a:endParaRPr lang="en-GB" sz="2400" dirty="0">
              <a:solidFill>
                <a:srgbClr val="008000"/>
              </a:solidFill>
              <a:latin typeface="Calibri"/>
              <a:cs typeface="Calibri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6516216" y="2060848"/>
            <a:ext cx="0" cy="3024336"/>
          </a:xfrm>
          <a:prstGeom prst="straightConnector1">
            <a:avLst/>
          </a:prstGeom>
          <a:ln>
            <a:solidFill>
              <a:srgbClr val="008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urved Connector 32"/>
          <p:cNvCxnSpPr/>
          <p:nvPr/>
        </p:nvCxnSpPr>
        <p:spPr>
          <a:xfrm flipV="1">
            <a:off x="4788024" y="1988840"/>
            <a:ext cx="1584176" cy="1440160"/>
          </a:xfrm>
          <a:prstGeom prst="curvedConnector3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203848" y="4851157"/>
            <a:ext cx="1296144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  <a:latin typeface="Calibri"/>
                <a:cs typeface="Calibri"/>
              </a:rPr>
              <a:t>Cannot affect</a:t>
            </a:r>
            <a:endParaRPr lang="en-GB" sz="2800" dirty="0">
              <a:solidFill>
                <a:srgbClr val="0000FF"/>
              </a:solidFill>
              <a:latin typeface="Calibri"/>
              <a:cs typeface="Calibri"/>
            </a:endParaRPr>
          </a:p>
        </p:txBody>
      </p:sp>
      <p:cxnSp>
        <p:nvCxnSpPr>
          <p:cNvPr id="40" name="Curved Connector 39"/>
          <p:cNvCxnSpPr/>
          <p:nvPr/>
        </p:nvCxnSpPr>
        <p:spPr>
          <a:xfrm flipV="1">
            <a:off x="2699792" y="3645024"/>
            <a:ext cx="1728192" cy="1512168"/>
          </a:xfrm>
          <a:prstGeom prst="curvedConnector3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3239872" y="3465024"/>
            <a:ext cx="180000" cy="180000"/>
          </a:xfrm>
          <a:prstGeom prst="ellipse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2951840" y="2564904"/>
            <a:ext cx="180000" cy="180000"/>
          </a:xfrm>
          <a:prstGeom prst="ellipse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2940968" y="4437112"/>
            <a:ext cx="180000" cy="180000"/>
          </a:xfrm>
          <a:prstGeom prst="ellipse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408224" y="5157192"/>
            <a:ext cx="180000" cy="180000"/>
          </a:xfrm>
          <a:prstGeom prst="ellipse">
            <a:avLst/>
          </a:prstGeom>
          <a:solidFill>
            <a:srgbClr val="008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5652120" y="4329120"/>
            <a:ext cx="180000" cy="180000"/>
          </a:xfrm>
          <a:prstGeom prst="ellipse">
            <a:avLst/>
          </a:prstGeom>
          <a:solidFill>
            <a:srgbClr val="008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5184088" y="3465024"/>
            <a:ext cx="180000" cy="180000"/>
          </a:xfrm>
          <a:prstGeom prst="ellipse">
            <a:avLst/>
          </a:prstGeom>
          <a:solidFill>
            <a:srgbClr val="008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2555776" y="2204864"/>
            <a:ext cx="0" cy="2664296"/>
          </a:xfrm>
          <a:prstGeom prst="straightConnector1">
            <a:avLst/>
          </a:prstGeom>
          <a:ln>
            <a:solidFill>
              <a:srgbClr val="0000FF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urved Connector 22"/>
          <p:cNvCxnSpPr/>
          <p:nvPr/>
        </p:nvCxnSpPr>
        <p:spPr>
          <a:xfrm rot="10800000">
            <a:off x="2771800" y="2060848"/>
            <a:ext cx="1728192" cy="1440160"/>
          </a:xfrm>
          <a:prstGeom prst="curvedConnector3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urved Connector 9"/>
          <p:cNvCxnSpPr/>
          <p:nvPr/>
        </p:nvCxnSpPr>
        <p:spPr>
          <a:xfrm rot="10800000">
            <a:off x="4788024" y="3645023"/>
            <a:ext cx="1584176" cy="1512168"/>
          </a:xfrm>
          <a:prstGeom prst="curvedConnector3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619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19" grpId="2" animBg="1"/>
      <p:bldP spid="28" grpId="0" animBg="1"/>
      <p:bldP spid="28" grpId="1" animBg="1"/>
      <p:bldP spid="16" grpId="0" animBg="1"/>
      <p:bldP spid="16" grpId="1" animBg="1"/>
      <p:bldP spid="16" grpId="2" animBg="1"/>
      <p:bldP spid="31" grpId="0" animBg="1"/>
      <p:bldP spid="32" grpId="0" animBg="1"/>
      <p:bldP spid="20" grpId="0" animBg="1"/>
      <p:bldP spid="24" grpId="0" animBg="1"/>
      <p:bldP spid="24" grpId="1" animBg="1"/>
      <p:bldP spid="25" grpId="0" animBg="1"/>
      <p:bldP spid="25" grpId="1" animBg="1"/>
      <p:bldP spid="43" grpId="0" animBg="1"/>
      <p:bldP spid="27" grpId="0" animBg="1"/>
      <p:bldP spid="27" grpId="1" animBg="1"/>
      <p:bldP spid="30" grpId="0" animBg="1"/>
      <p:bldP spid="30" grpId="1" animBg="1"/>
      <p:bldP spid="34" grpId="0" animBg="1"/>
      <p:bldP spid="34" grpId="1" animBg="1"/>
      <p:bldP spid="35" grpId="0" animBg="1"/>
      <p:bldP spid="36" grpId="0" animBg="1"/>
      <p:bldP spid="36" grpId="1" animBg="1"/>
      <p:bldP spid="37" grpId="0" animBg="1"/>
      <p:bldP spid="37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err="1" smtClean="0">
                <a:latin typeface="Calibri" charset="0"/>
              </a:rPr>
              <a:t>Menti</a:t>
            </a:r>
            <a:r>
              <a:rPr lang="en-GB" dirty="0" smtClean="0">
                <a:latin typeface="Calibri" charset="0"/>
              </a:rPr>
              <a:t> question</a:t>
            </a:r>
            <a:endParaRPr lang="en-US" dirty="0">
              <a:latin typeface="Calibri" charset="0"/>
            </a:endParaRP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18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22/05/2018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52" name="Content Placeholder 2"/>
          <p:cNvSpPr txBox="1">
            <a:spLocks/>
          </p:cNvSpPr>
          <p:nvPr/>
        </p:nvSpPr>
        <p:spPr bwMode="auto">
          <a:xfrm>
            <a:off x="107504" y="1052736"/>
            <a:ext cx="8712968" cy="3884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GB" dirty="0" smtClean="0">
                <a:latin typeface="Calibri" charset="0"/>
              </a:rPr>
              <a:t>Go to </a:t>
            </a:r>
            <a:r>
              <a:rPr lang="en-GB" dirty="0" smtClean="0">
                <a:latin typeface="Calibri" charset="0"/>
                <a:hlinkClick r:id="rId2"/>
              </a:rPr>
              <a:t>www.menti.com</a:t>
            </a:r>
            <a:endParaRPr lang="en-GB" dirty="0" smtClean="0">
              <a:latin typeface="Calibri" charset="0"/>
            </a:endParaRPr>
          </a:p>
          <a:p>
            <a:pPr eaLnBrk="1" hangingPunct="1"/>
            <a:r>
              <a:rPr lang="en-GB" dirty="0" smtClean="0">
                <a:latin typeface="Calibri" charset="0"/>
              </a:rPr>
              <a:t>Enter code </a:t>
            </a:r>
            <a:r>
              <a:rPr lang="en-GB" dirty="0">
                <a:solidFill>
                  <a:srgbClr val="FF0000"/>
                </a:solidFill>
                <a:latin typeface="Calibri" charset="0"/>
              </a:rPr>
              <a:t>52 79 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16</a:t>
            </a:r>
            <a:endParaRPr lang="en-GB" dirty="0">
              <a:solidFill>
                <a:srgbClr val="FF0000"/>
              </a:solidFill>
              <a:latin typeface="Calibri" charset="0"/>
            </a:endParaRPr>
          </a:p>
          <a:p>
            <a:pPr eaLnBrk="1" hangingPunct="1"/>
            <a:endParaRPr lang="en-GB" dirty="0" smtClean="0">
              <a:latin typeface="Calibri" charset="0"/>
            </a:endParaRPr>
          </a:p>
          <a:p>
            <a:pPr eaLnBrk="1" hangingPunct="1"/>
            <a:r>
              <a:rPr lang="en-GB" dirty="0" smtClean="0">
                <a:latin typeface="Calibri" charset="0"/>
              </a:rPr>
              <a:t>Question </a:t>
            </a:r>
            <a:r>
              <a:rPr lang="en-GB" dirty="0">
                <a:latin typeface="Calibri" charset="0"/>
              </a:rPr>
              <a:t>2</a:t>
            </a:r>
            <a:r>
              <a:rPr lang="en-GB" dirty="0" smtClean="0">
                <a:latin typeface="Calibri" charset="0"/>
              </a:rPr>
              <a:t>: Two events </a:t>
            </a:r>
            <a:r>
              <a:rPr lang="en-GB" dirty="0">
                <a:latin typeface="Calibri" charset="0"/>
              </a:rPr>
              <a:t>with exactly </a:t>
            </a:r>
            <a:r>
              <a:rPr lang="en-GB" dirty="0" smtClean="0">
                <a:latin typeface="Symbol" charset="2"/>
                <a:cs typeface="Symbol" charset="2"/>
              </a:rPr>
              <a:t>D</a:t>
            </a:r>
            <a:r>
              <a:rPr lang="en-GB" dirty="0" smtClean="0">
                <a:latin typeface="Calibri" charset="0"/>
              </a:rPr>
              <a:t>S</a:t>
            </a:r>
            <a:r>
              <a:rPr lang="en-GB" baseline="30000" dirty="0" smtClean="0">
                <a:latin typeface="Calibri" charset="0"/>
              </a:rPr>
              <a:t>2</a:t>
            </a:r>
            <a:r>
              <a:rPr lang="en-GB" dirty="0" smtClean="0">
                <a:latin typeface="Calibri" charset="0"/>
              </a:rPr>
              <a:t> = 0 are causally connected</a:t>
            </a:r>
          </a:p>
          <a:p>
            <a:pPr marL="971550" lvl="1" indent="-514350" eaLnBrk="1" hangingPunct="1">
              <a:buFont typeface="+mj-lt"/>
              <a:buAutoNum type="alphaUcPeriod"/>
            </a:pPr>
            <a:r>
              <a:rPr lang="en-GB" dirty="0" smtClean="0">
                <a:latin typeface="Calibri" charset="0"/>
              </a:rPr>
              <a:t>True</a:t>
            </a:r>
          </a:p>
          <a:p>
            <a:pPr marL="971550" lvl="1" indent="-514350" eaLnBrk="1" hangingPunct="1">
              <a:buFont typeface="+mj-lt"/>
              <a:buAutoNum type="alphaUcPeriod"/>
            </a:pPr>
            <a:r>
              <a:rPr lang="en-GB" dirty="0" smtClean="0">
                <a:latin typeface="Calibri" charset="0"/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355156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err="1" smtClean="0">
                <a:latin typeface="Calibri" charset="0"/>
              </a:rPr>
              <a:t>Menti</a:t>
            </a:r>
            <a:r>
              <a:rPr lang="en-GB" dirty="0" smtClean="0">
                <a:latin typeface="Calibri" charset="0"/>
              </a:rPr>
              <a:t> question</a:t>
            </a:r>
            <a:endParaRPr lang="en-US" dirty="0">
              <a:latin typeface="Calibri" charset="0"/>
            </a:endParaRP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19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22/05/2018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52" name="Content Placeholder 2"/>
          <p:cNvSpPr txBox="1">
            <a:spLocks/>
          </p:cNvSpPr>
          <p:nvPr/>
        </p:nvSpPr>
        <p:spPr bwMode="auto">
          <a:xfrm>
            <a:off x="107504" y="1052736"/>
            <a:ext cx="8712968" cy="4376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GB" dirty="0" smtClean="0">
                <a:latin typeface="Calibri" charset="0"/>
              </a:rPr>
              <a:t>Go to </a:t>
            </a:r>
            <a:r>
              <a:rPr lang="en-GB" dirty="0" smtClean="0">
                <a:latin typeface="Calibri" charset="0"/>
                <a:hlinkClick r:id="rId2"/>
              </a:rPr>
              <a:t>www.menti.com</a:t>
            </a:r>
            <a:endParaRPr lang="en-GB" dirty="0" smtClean="0">
              <a:latin typeface="Calibri" charset="0"/>
            </a:endParaRPr>
          </a:p>
          <a:p>
            <a:pPr eaLnBrk="1" hangingPunct="1"/>
            <a:r>
              <a:rPr lang="en-GB" dirty="0" smtClean="0">
                <a:latin typeface="Calibri" charset="0"/>
              </a:rPr>
              <a:t>Enter code 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52 79 16</a:t>
            </a:r>
            <a:endParaRPr lang="en-GB" dirty="0">
              <a:solidFill>
                <a:srgbClr val="FF0000"/>
              </a:solidFill>
              <a:latin typeface="Calibri" charset="0"/>
            </a:endParaRPr>
          </a:p>
          <a:p>
            <a:pPr eaLnBrk="1" hangingPunct="1"/>
            <a:endParaRPr lang="en-GB" dirty="0" smtClean="0">
              <a:latin typeface="Calibri" charset="0"/>
            </a:endParaRPr>
          </a:p>
          <a:p>
            <a:pPr eaLnBrk="1" hangingPunct="1"/>
            <a:r>
              <a:rPr lang="en-GB" dirty="0" smtClean="0">
                <a:latin typeface="Calibri" charset="0"/>
              </a:rPr>
              <a:t>Question 3: For any event, the space-time “volumes” inside and outside its light-</a:t>
            </a:r>
            <a:r>
              <a:rPr lang="en-GB" dirty="0">
                <a:latin typeface="Calibri" charset="0"/>
              </a:rPr>
              <a:t>cone </a:t>
            </a:r>
            <a:r>
              <a:rPr lang="en-GB" dirty="0" smtClean="0">
                <a:latin typeface="Calibri" charset="0"/>
              </a:rPr>
              <a:t>are equal</a:t>
            </a:r>
          </a:p>
          <a:p>
            <a:pPr marL="971550" lvl="1" indent="-514350" eaLnBrk="1" hangingPunct="1">
              <a:buFont typeface="+mj-lt"/>
              <a:buAutoNum type="alphaUcPeriod"/>
            </a:pPr>
            <a:r>
              <a:rPr lang="en-GB" dirty="0" smtClean="0">
                <a:latin typeface="Calibri" charset="0"/>
              </a:rPr>
              <a:t>True</a:t>
            </a:r>
          </a:p>
          <a:p>
            <a:pPr marL="971550" lvl="1" indent="-514350" eaLnBrk="1" hangingPunct="1">
              <a:buFont typeface="+mj-lt"/>
              <a:buAutoNum type="alphaUcPeriod"/>
            </a:pPr>
            <a:r>
              <a:rPr lang="en-GB" dirty="0" smtClean="0">
                <a:latin typeface="Calibri" charset="0"/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1258597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err="1" smtClean="0">
                <a:latin typeface="Calibri" charset="0"/>
              </a:rPr>
              <a:t>Menti</a:t>
            </a:r>
            <a:r>
              <a:rPr lang="en-GB" dirty="0" smtClean="0">
                <a:latin typeface="Calibri" charset="0"/>
              </a:rPr>
              <a:t> answer</a:t>
            </a:r>
            <a:endParaRPr lang="en-US" dirty="0">
              <a:latin typeface="Calibri" charset="0"/>
            </a:endParaRP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20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22/05/2018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52" name="Content Placeholder 2"/>
          <p:cNvSpPr txBox="1">
            <a:spLocks/>
          </p:cNvSpPr>
          <p:nvPr/>
        </p:nvSpPr>
        <p:spPr bwMode="auto">
          <a:xfrm>
            <a:off x="107504" y="1257722"/>
            <a:ext cx="4032448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GB" dirty="0" smtClean="0">
                <a:latin typeface="Calibri" charset="0"/>
              </a:rPr>
              <a:t>This is 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false</a:t>
            </a:r>
            <a:r>
              <a:rPr lang="en-GB" dirty="0" smtClean="0">
                <a:latin typeface="Calibri" charset="0"/>
              </a:rPr>
              <a:t>; it looks like this in 1D but space is 3D so there is a lot more “volume” outside the light-cone than inside it </a:t>
            </a:r>
          </a:p>
        </p:txBody>
      </p:sp>
      <p:pic>
        <p:nvPicPr>
          <p:cNvPr id="6" name="Picture 5" descr="lightcone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09" r="-1227"/>
          <a:stretch/>
        </p:blipFill>
        <p:spPr>
          <a:xfrm>
            <a:off x="4355976" y="1340768"/>
            <a:ext cx="4464080" cy="491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166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Calibri" charset="0"/>
              </a:rPr>
              <a:t>Summary of </a:t>
            </a:r>
            <a:r>
              <a:rPr lang="en-GB" dirty="0" smtClean="0">
                <a:latin typeface="Symbol" charset="2"/>
                <a:cs typeface="Symbol" charset="2"/>
              </a:rPr>
              <a:t>D</a:t>
            </a:r>
            <a:r>
              <a:rPr lang="en-GB" dirty="0" smtClean="0">
                <a:latin typeface="Calibri" charset="0"/>
              </a:rPr>
              <a:t>S</a:t>
            </a:r>
            <a:r>
              <a:rPr lang="en-GB" baseline="30000" dirty="0" smtClean="0">
                <a:latin typeface="Calibri" charset="0"/>
              </a:rPr>
              <a:t>2</a:t>
            </a:r>
            <a:endParaRPr lang="en-US" baseline="30000" dirty="0">
              <a:latin typeface="Calibri" charset="0"/>
            </a:endParaRPr>
          </a:p>
        </p:txBody>
      </p:sp>
      <p:sp>
        <p:nvSpPr>
          <p:cNvPr id="18434" name="Content Placeholder 2"/>
          <p:cNvSpPr>
            <a:spLocks noGrp="1"/>
          </p:cNvSpPr>
          <p:nvPr>
            <p:ph idx="4294967295"/>
          </p:nvPr>
        </p:nvSpPr>
        <p:spPr>
          <a:xfrm>
            <a:off x="643954" y="1052736"/>
            <a:ext cx="7888486" cy="5312223"/>
          </a:xfrm>
        </p:spPr>
        <p:txBody>
          <a:bodyPr wrap="square">
            <a:spAutoFit/>
          </a:bodyPr>
          <a:lstStyle/>
          <a:p>
            <a:pPr eaLnBrk="1" hangingPunct="1"/>
            <a:r>
              <a:rPr lang="en-GB" sz="2000" dirty="0" smtClean="0">
                <a:solidFill>
                  <a:srgbClr val="FF0000"/>
                </a:solidFill>
                <a:latin typeface="Symbol" charset="2"/>
                <a:cs typeface="Symbol" charset="2"/>
              </a:rPr>
              <a:t>D</a:t>
            </a:r>
            <a:r>
              <a:rPr lang="en-GB" sz="2000" dirty="0" smtClean="0">
                <a:solidFill>
                  <a:srgbClr val="FF0000"/>
                </a:solidFill>
                <a:latin typeface="Calibri" charset="0"/>
              </a:rPr>
              <a:t>S</a:t>
            </a:r>
            <a:r>
              <a:rPr lang="en-GB" sz="2000" baseline="30000" dirty="0" smtClean="0">
                <a:solidFill>
                  <a:srgbClr val="FF0000"/>
                </a:solidFill>
                <a:latin typeface="Calibri" charset="0"/>
              </a:rPr>
              <a:t>2</a:t>
            </a:r>
            <a:r>
              <a:rPr lang="en-GB" sz="2000" dirty="0" smtClean="0">
                <a:solidFill>
                  <a:srgbClr val="FF0000"/>
                </a:solidFill>
                <a:latin typeface="Calibri" charset="0"/>
              </a:rPr>
              <a:t> &gt; 0 = `Time-like’</a:t>
            </a:r>
          </a:p>
          <a:p>
            <a:pPr lvl="1" eaLnBrk="1" hangingPunct="1"/>
            <a:r>
              <a:rPr lang="en-GB" sz="1800" dirty="0" smtClean="0">
                <a:latin typeface="Calibri" charset="0"/>
              </a:rPr>
              <a:t>Time order always the same in all frames</a:t>
            </a:r>
          </a:p>
          <a:p>
            <a:pPr lvl="1" eaLnBrk="1" hangingPunct="1"/>
            <a:r>
              <a:rPr lang="en-GB" sz="1800" dirty="0" smtClean="0">
                <a:latin typeface="Calibri" charset="0"/>
              </a:rPr>
              <a:t>Space order can change between frames</a:t>
            </a:r>
          </a:p>
          <a:p>
            <a:pPr lvl="1" eaLnBrk="1" hangingPunct="1"/>
            <a:r>
              <a:rPr lang="en-GB" sz="1800" dirty="0" smtClean="0">
                <a:latin typeface="Calibri" charset="0"/>
              </a:rPr>
              <a:t>One frame has </a:t>
            </a:r>
            <a:r>
              <a:rPr lang="en-GB" sz="1800" dirty="0" err="1" smtClean="0">
                <a:latin typeface="Symbol" charset="2"/>
                <a:cs typeface="Symbol" charset="2"/>
              </a:rPr>
              <a:t>D</a:t>
            </a:r>
            <a:r>
              <a:rPr lang="en-GB" sz="1800" dirty="0" err="1" smtClean="0">
                <a:latin typeface="Calibri" charset="0"/>
              </a:rPr>
              <a:t>x</a:t>
            </a:r>
            <a:r>
              <a:rPr lang="en-GB" sz="1800" dirty="0" smtClean="0">
                <a:latin typeface="Calibri" charset="0"/>
              </a:rPr>
              <a:t> = 0</a:t>
            </a:r>
          </a:p>
          <a:p>
            <a:pPr lvl="1" eaLnBrk="1" hangingPunct="1"/>
            <a:r>
              <a:rPr lang="en-GB" sz="1800" dirty="0" smtClean="0">
                <a:latin typeface="Symbol" charset="2"/>
                <a:cs typeface="Symbol" charset="2"/>
              </a:rPr>
              <a:t>D</a:t>
            </a:r>
            <a:r>
              <a:rPr lang="en-GB" sz="1800" dirty="0" smtClean="0">
                <a:latin typeface="Calibri" charset="0"/>
              </a:rPr>
              <a:t>S</a:t>
            </a:r>
            <a:r>
              <a:rPr lang="en-GB" sz="1800" baseline="30000" dirty="0" smtClean="0">
                <a:latin typeface="Calibri" charset="0"/>
              </a:rPr>
              <a:t>2</a:t>
            </a:r>
            <a:r>
              <a:rPr lang="en-GB" sz="1800" dirty="0" smtClean="0">
                <a:latin typeface="Calibri" charset="0"/>
              </a:rPr>
              <a:t> </a:t>
            </a:r>
            <a:r>
              <a:rPr lang="en-GB" sz="1800" dirty="0">
                <a:latin typeface="Calibri" charset="0"/>
              </a:rPr>
              <a:t>= </a:t>
            </a:r>
            <a:r>
              <a:rPr lang="en-GB" sz="1800" dirty="0" smtClean="0">
                <a:latin typeface="Calibri" charset="0"/>
              </a:rPr>
              <a:t>c</a:t>
            </a:r>
            <a:r>
              <a:rPr lang="en-GB" sz="1800" baseline="30000" dirty="0" smtClean="0">
                <a:latin typeface="Calibri" charset="0"/>
              </a:rPr>
              <a:t>2</a:t>
            </a:r>
            <a:r>
              <a:rPr lang="en-GB" sz="1800" dirty="0" smtClean="0">
                <a:latin typeface="Symbol" charset="2"/>
                <a:cs typeface="Symbol" charset="2"/>
              </a:rPr>
              <a:t>t</a:t>
            </a:r>
            <a:r>
              <a:rPr lang="en-GB" sz="1800" baseline="30000" dirty="0" smtClean="0">
                <a:latin typeface="Calibri" charset="0"/>
              </a:rPr>
              <a:t>2</a:t>
            </a:r>
            <a:r>
              <a:rPr lang="en-GB" sz="1800" dirty="0" smtClean="0">
                <a:latin typeface="Calibri" charset="0"/>
              </a:rPr>
              <a:t> where </a:t>
            </a:r>
            <a:r>
              <a:rPr lang="en-GB" sz="1800" dirty="0">
                <a:latin typeface="Symbol" charset="2"/>
                <a:cs typeface="Symbol" charset="2"/>
              </a:rPr>
              <a:t>t</a:t>
            </a:r>
            <a:r>
              <a:rPr lang="en-GB" sz="1800" dirty="0" smtClean="0">
                <a:latin typeface="Calibri" charset="0"/>
              </a:rPr>
              <a:t> is the proper time</a:t>
            </a:r>
          </a:p>
          <a:p>
            <a:pPr lvl="1" eaLnBrk="1" hangingPunct="1"/>
            <a:r>
              <a:rPr lang="en-GB" sz="1800" dirty="0" smtClean="0">
                <a:latin typeface="Calibri" charset="0"/>
              </a:rPr>
              <a:t>Causally connected</a:t>
            </a:r>
          </a:p>
          <a:p>
            <a:pPr eaLnBrk="1" hangingPunct="1"/>
            <a:r>
              <a:rPr lang="en-GB" sz="2000" dirty="0">
                <a:solidFill>
                  <a:srgbClr val="FF0000"/>
                </a:solidFill>
                <a:latin typeface="Symbol" charset="2"/>
                <a:cs typeface="Symbol" charset="2"/>
              </a:rPr>
              <a:t>D</a:t>
            </a:r>
            <a:r>
              <a:rPr lang="en-GB" sz="2000" dirty="0">
                <a:solidFill>
                  <a:srgbClr val="FF0000"/>
                </a:solidFill>
                <a:latin typeface="Calibri" charset="0"/>
              </a:rPr>
              <a:t>S</a:t>
            </a:r>
            <a:r>
              <a:rPr lang="en-GB" sz="2000" baseline="30000" dirty="0">
                <a:solidFill>
                  <a:srgbClr val="FF0000"/>
                </a:solidFill>
                <a:latin typeface="Calibri" charset="0"/>
              </a:rPr>
              <a:t>2</a:t>
            </a:r>
            <a:r>
              <a:rPr lang="en-GB" sz="2000" dirty="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en-GB" sz="2000" dirty="0" smtClean="0">
                <a:solidFill>
                  <a:srgbClr val="FF0000"/>
                </a:solidFill>
                <a:latin typeface="Calibri" charset="0"/>
              </a:rPr>
              <a:t>&lt; </a:t>
            </a:r>
            <a:r>
              <a:rPr lang="en-GB" sz="2000" dirty="0">
                <a:solidFill>
                  <a:srgbClr val="FF0000"/>
                </a:solidFill>
                <a:latin typeface="Calibri" charset="0"/>
              </a:rPr>
              <a:t>0 = </a:t>
            </a:r>
            <a:r>
              <a:rPr lang="en-GB" sz="2000" dirty="0" smtClean="0">
                <a:solidFill>
                  <a:srgbClr val="FF0000"/>
                </a:solidFill>
                <a:latin typeface="Calibri" charset="0"/>
              </a:rPr>
              <a:t>`Space-</a:t>
            </a:r>
            <a:r>
              <a:rPr lang="en-GB" sz="2000" dirty="0">
                <a:solidFill>
                  <a:srgbClr val="FF0000"/>
                </a:solidFill>
                <a:latin typeface="Calibri" charset="0"/>
              </a:rPr>
              <a:t>like’</a:t>
            </a:r>
          </a:p>
          <a:p>
            <a:pPr lvl="1" eaLnBrk="1" hangingPunct="1"/>
            <a:r>
              <a:rPr lang="en-GB" sz="1800" dirty="0" smtClean="0">
                <a:latin typeface="Calibri" charset="0"/>
              </a:rPr>
              <a:t>Space order </a:t>
            </a:r>
            <a:r>
              <a:rPr lang="en-GB" sz="1800" dirty="0">
                <a:latin typeface="Calibri" charset="0"/>
              </a:rPr>
              <a:t>always the same in all frames</a:t>
            </a:r>
          </a:p>
          <a:p>
            <a:pPr lvl="1" eaLnBrk="1" hangingPunct="1"/>
            <a:r>
              <a:rPr lang="en-GB" sz="1800" dirty="0" smtClean="0">
                <a:latin typeface="Calibri" charset="0"/>
              </a:rPr>
              <a:t>Time order </a:t>
            </a:r>
            <a:r>
              <a:rPr lang="en-GB" sz="1800" dirty="0">
                <a:latin typeface="Calibri" charset="0"/>
              </a:rPr>
              <a:t>can change between frames</a:t>
            </a:r>
          </a:p>
          <a:p>
            <a:pPr lvl="1" eaLnBrk="1" hangingPunct="1"/>
            <a:r>
              <a:rPr lang="en-GB" sz="1800" dirty="0">
                <a:latin typeface="Calibri" charset="0"/>
              </a:rPr>
              <a:t>One frame has </a:t>
            </a:r>
            <a:r>
              <a:rPr lang="en-GB" sz="1800" dirty="0" err="1" smtClean="0">
                <a:latin typeface="Symbol" charset="2"/>
                <a:cs typeface="Symbol" charset="2"/>
              </a:rPr>
              <a:t>D</a:t>
            </a:r>
            <a:r>
              <a:rPr lang="en-GB" sz="1800" dirty="0" err="1" smtClean="0">
                <a:latin typeface="Calibri" charset="0"/>
              </a:rPr>
              <a:t>t</a:t>
            </a:r>
            <a:r>
              <a:rPr lang="en-GB" sz="1800" dirty="0" smtClean="0">
                <a:latin typeface="Calibri" charset="0"/>
              </a:rPr>
              <a:t> </a:t>
            </a:r>
            <a:r>
              <a:rPr lang="en-GB" sz="1800" dirty="0">
                <a:latin typeface="Calibri" charset="0"/>
              </a:rPr>
              <a:t>= </a:t>
            </a:r>
            <a:r>
              <a:rPr lang="en-GB" sz="1800" dirty="0" smtClean="0">
                <a:latin typeface="Calibri" charset="0"/>
              </a:rPr>
              <a:t>0</a:t>
            </a:r>
          </a:p>
          <a:p>
            <a:pPr lvl="1" eaLnBrk="1" hangingPunct="1"/>
            <a:r>
              <a:rPr lang="en-GB" sz="1800" dirty="0">
                <a:latin typeface="Calibri" charset="0"/>
              </a:rPr>
              <a:t>Causally </a:t>
            </a:r>
            <a:r>
              <a:rPr lang="en-GB" sz="1800" dirty="0" smtClean="0">
                <a:latin typeface="Calibri" charset="0"/>
              </a:rPr>
              <a:t>unconnected</a:t>
            </a:r>
            <a:endParaRPr lang="en-GB" sz="1800" dirty="0">
              <a:latin typeface="Calibri" charset="0"/>
            </a:endParaRPr>
          </a:p>
          <a:p>
            <a:pPr eaLnBrk="1" hangingPunct="1"/>
            <a:r>
              <a:rPr lang="en-GB" sz="2000" dirty="0">
                <a:solidFill>
                  <a:srgbClr val="FF0000"/>
                </a:solidFill>
                <a:latin typeface="Symbol" charset="2"/>
                <a:cs typeface="Symbol" charset="2"/>
              </a:rPr>
              <a:t>D</a:t>
            </a:r>
            <a:r>
              <a:rPr lang="en-GB" sz="2000" dirty="0">
                <a:solidFill>
                  <a:srgbClr val="FF0000"/>
                </a:solidFill>
                <a:latin typeface="Calibri" charset="0"/>
              </a:rPr>
              <a:t>S</a:t>
            </a:r>
            <a:r>
              <a:rPr lang="en-GB" sz="2000" baseline="30000" dirty="0">
                <a:solidFill>
                  <a:srgbClr val="FF0000"/>
                </a:solidFill>
                <a:latin typeface="Calibri" charset="0"/>
              </a:rPr>
              <a:t>2</a:t>
            </a:r>
            <a:r>
              <a:rPr lang="en-GB" sz="2000" dirty="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en-GB" sz="2000" dirty="0" smtClean="0">
                <a:solidFill>
                  <a:srgbClr val="FF0000"/>
                </a:solidFill>
                <a:latin typeface="Calibri" charset="0"/>
              </a:rPr>
              <a:t>= </a:t>
            </a:r>
            <a:r>
              <a:rPr lang="en-GB" sz="2000" dirty="0">
                <a:solidFill>
                  <a:srgbClr val="FF0000"/>
                </a:solidFill>
                <a:latin typeface="Calibri" charset="0"/>
              </a:rPr>
              <a:t>0 = </a:t>
            </a:r>
            <a:r>
              <a:rPr lang="en-GB" sz="2000" dirty="0" smtClean="0">
                <a:solidFill>
                  <a:srgbClr val="FF0000"/>
                </a:solidFill>
                <a:latin typeface="Calibri" charset="0"/>
              </a:rPr>
              <a:t>`Light-</a:t>
            </a:r>
            <a:r>
              <a:rPr lang="en-GB" sz="2000" dirty="0">
                <a:solidFill>
                  <a:srgbClr val="FF0000"/>
                </a:solidFill>
                <a:latin typeface="Calibri" charset="0"/>
              </a:rPr>
              <a:t>like’</a:t>
            </a:r>
          </a:p>
          <a:p>
            <a:pPr lvl="1" eaLnBrk="1" hangingPunct="1"/>
            <a:r>
              <a:rPr lang="en-GB" sz="1800" dirty="0" smtClean="0">
                <a:latin typeface="Calibri" charset="0"/>
              </a:rPr>
              <a:t>Time and space </a:t>
            </a:r>
            <a:r>
              <a:rPr lang="en-GB" sz="1800" dirty="0">
                <a:latin typeface="Calibri" charset="0"/>
              </a:rPr>
              <a:t>order always the same in all frames</a:t>
            </a:r>
          </a:p>
          <a:p>
            <a:pPr lvl="1" eaLnBrk="1" hangingPunct="1"/>
            <a:r>
              <a:rPr lang="en-GB" sz="1800" dirty="0" smtClean="0">
                <a:latin typeface="Calibri" charset="0"/>
              </a:rPr>
              <a:t>No frame </a:t>
            </a:r>
            <a:r>
              <a:rPr lang="en-GB" sz="1800" dirty="0">
                <a:latin typeface="Calibri" charset="0"/>
              </a:rPr>
              <a:t>has </a:t>
            </a:r>
            <a:r>
              <a:rPr lang="en-GB" sz="1800" dirty="0" err="1">
                <a:latin typeface="Symbol" charset="2"/>
                <a:cs typeface="Symbol" charset="2"/>
              </a:rPr>
              <a:t>D</a:t>
            </a:r>
            <a:r>
              <a:rPr lang="en-GB" sz="1800" dirty="0" err="1">
                <a:latin typeface="Calibri" charset="0"/>
              </a:rPr>
              <a:t>x</a:t>
            </a:r>
            <a:r>
              <a:rPr lang="en-GB" sz="1800" dirty="0">
                <a:latin typeface="Calibri" charset="0"/>
              </a:rPr>
              <a:t> = </a:t>
            </a:r>
            <a:r>
              <a:rPr lang="en-GB" sz="1800" dirty="0" smtClean="0">
                <a:latin typeface="Calibri" charset="0"/>
              </a:rPr>
              <a:t>0 or </a:t>
            </a:r>
            <a:r>
              <a:rPr lang="en-GB" sz="1800" dirty="0" err="1" smtClean="0">
                <a:latin typeface="Symbol" charset="2"/>
                <a:cs typeface="Symbol" charset="2"/>
              </a:rPr>
              <a:t>D</a:t>
            </a:r>
            <a:r>
              <a:rPr lang="en-GB" sz="1800" dirty="0" err="1" smtClean="0">
                <a:latin typeface="Calibri" charset="0"/>
              </a:rPr>
              <a:t>t</a:t>
            </a:r>
            <a:r>
              <a:rPr lang="en-GB" sz="1800" dirty="0" smtClean="0">
                <a:latin typeface="Calibri" charset="0"/>
              </a:rPr>
              <a:t> </a:t>
            </a:r>
            <a:r>
              <a:rPr lang="en-GB" sz="1800" dirty="0">
                <a:latin typeface="Calibri" charset="0"/>
              </a:rPr>
              <a:t>= </a:t>
            </a:r>
            <a:r>
              <a:rPr lang="en-GB" sz="1800" dirty="0" smtClean="0">
                <a:latin typeface="Calibri" charset="0"/>
              </a:rPr>
              <a:t>0</a:t>
            </a:r>
          </a:p>
          <a:p>
            <a:pPr lvl="1" eaLnBrk="1" hangingPunct="1"/>
            <a:r>
              <a:rPr lang="en-GB" sz="1800" dirty="0" smtClean="0">
                <a:latin typeface="Calibri" charset="0"/>
              </a:rPr>
              <a:t>Causally connected (by light-speed signal only)</a:t>
            </a:r>
            <a:endParaRPr lang="en-GB" sz="1800" dirty="0">
              <a:latin typeface="Calibri" charset="0"/>
            </a:endParaRP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21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22/05/2018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Paul Dauncey - Relativity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4202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Calibri" charset="0"/>
              </a:rPr>
              <a:t>Tachyons</a:t>
            </a:r>
            <a:endParaRPr lang="en-US" dirty="0">
              <a:latin typeface="Calibri" charset="0"/>
            </a:endParaRP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22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22/05/2018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1331640" y="2762925"/>
            <a:ext cx="1857065" cy="1844824"/>
            <a:chOff x="-93378" y="1700808"/>
            <a:chExt cx="2464885" cy="3140968"/>
          </a:xfrm>
        </p:grpSpPr>
        <p:pic>
          <p:nvPicPr>
            <p:cNvPr id="25" name="Picture 24" descr="cartoonhero6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93378" y="1700808"/>
              <a:ext cx="2464885" cy="3140968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827584" y="4509120"/>
              <a:ext cx="1152128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8" name="Straight Arrow Connector 27"/>
          <p:cNvCxnSpPr/>
          <p:nvPr/>
        </p:nvCxnSpPr>
        <p:spPr>
          <a:xfrm>
            <a:off x="467544" y="1845985"/>
            <a:ext cx="0" cy="1080000"/>
          </a:xfrm>
          <a:prstGeom prst="straightConnector1">
            <a:avLst/>
          </a:prstGeom>
          <a:ln>
            <a:solidFill>
              <a:srgbClr val="0000FF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39552" y="1682805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err="1" smtClean="0">
                <a:solidFill>
                  <a:srgbClr val="0000FF"/>
                </a:solidFill>
                <a:latin typeface="Calibri"/>
                <a:cs typeface="Calibri"/>
              </a:rPr>
              <a:t>ct</a:t>
            </a:r>
            <a:endParaRPr lang="en-GB" sz="2800" dirty="0">
              <a:solidFill>
                <a:srgbClr val="0000FF"/>
              </a:solidFill>
              <a:latin typeface="Calibri"/>
              <a:cs typeface="Calibri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259632" y="2402885"/>
            <a:ext cx="432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  <a:latin typeface="Calibri"/>
                <a:cs typeface="Calibri"/>
              </a:rPr>
              <a:t>x</a:t>
            </a:r>
            <a:endParaRPr lang="en-GB" sz="2800" dirty="0">
              <a:solidFill>
                <a:srgbClr val="0000FF"/>
              </a:solidFill>
              <a:latin typeface="Calibri"/>
              <a:cs typeface="Calibri"/>
            </a:endParaRPr>
          </a:p>
        </p:txBody>
      </p:sp>
      <p:cxnSp>
        <p:nvCxnSpPr>
          <p:cNvPr id="13" name="Curved Connector 12"/>
          <p:cNvCxnSpPr/>
          <p:nvPr/>
        </p:nvCxnSpPr>
        <p:spPr>
          <a:xfrm rot="16200000" flipH="1">
            <a:off x="4644008" y="3194973"/>
            <a:ext cx="3384376" cy="792088"/>
          </a:xfrm>
          <a:prstGeom prst="curved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urved Connector 14"/>
          <p:cNvCxnSpPr/>
          <p:nvPr/>
        </p:nvCxnSpPr>
        <p:spPr>
          <a:xfrm rot="5400000" flipH="1" flipV="1">
            <a:off x="4788024" y="2186861"/>
            <a:ext cx="3456384" cy="2880320"/>
          </a:xfrm>
          <a:prstGeom prst="curvedConnector3">
            <a:avLst>
              <a:gd name="adj1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228184" y="1970837"/>
            <a:ext cx="144016" cy="33843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2" name="Picture 41" descr="cute-puppy-cartoon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122965"/>
            <a:ext cx="720080" cy="641979"/>
          </a:xfrm>
          <a:prstGeom prst="rect">
            <a:avLst/>
          </a:prstGeom>
        </p:spPr>
      </p:pic>
      <p:sp>
        <p:nvSpPr>
          <p:cNvPr id="46" name="Cloud 45"/>
          <p:cNvSpPr/>
          <p:nvPr/>
        </p:nvSpPr>
        <p:spPr>
          <a:xfrm>
            <a:off x="5868144" y="3555013"/>
            <a:ext cx="936104" cy="288032"/>
          </a:xfrm>
          <a:prstGeom prst="cloud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35496" y="4653136"/>
            <a:ext cx="30243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alibri"/>
                <a:cs typeface="Calibri"/>
              </a:rPr>
              <a:t>Event 1: I throw the </a:t>
            </a:r>
            <a:r>
              <a:rPr lang="en-GB" sz="2800" dirty="0">
                <a:latin typeface="Calibri"/>
                <a:cs typeface="Calibri"/>
              </a:rPr>
              <a:t>tachyon </a:t>
            </a:r>
            <a:r>
              <a:rPr lang="en-GB" sz="2800" dirty="0" smtClean="0">
                <a:latin typeface="Calibri"/>
                <a:cs typeface="Calibri"/>
              </a:rPr>
              <a:t>weight with </a:t>
            </a:r>
            <a:r>
              <a:rPr lang="en-GB" sz="2800" dirty="0">
                <a:latin typeface="Calibri"/>
                <a:cs typeface="Calibri"/>
              </a:rPr>
              <a:t>speed &gt; </a:t>
            </a:r>
            <a:r>
              <a:rPr lang="en-GB" sz="2800" dirty="0" smtClean="0">
                <a:latin typeface="Calibri"/>
                <a:cs typeface="Calibri"/>
              </a:rPr>
              <a:t>c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551712" y="4851157"/>
            <a:ext cx="2556792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alibri"/>
                <a:cs typeface="Calibri"/>
              </a:rPr>
              <a:t>Event 2: Puppy gets squashed </a:t>
            </a:r>
            <a:r>
              <a:rPr lang="en-GB" sz="2800" dirty="0" smtClean="0">
                <a:latin typeface="Symbol" charset="2"/>
                <a:cs typeface="Symbol" charset="2"/>
              </a:rPr>
              <a:t>D</a:t>
            </a:r>
            <a:r>
              <a:rPr lang="en-GB" sz="2800" dirty="0" smtClean="0">
                <a:latin typeface="Calibri"/>
                <a:cs typeface="Calibri"/>
              </a:rPr>
              <a:t>S</a:t>
            </a:r>
            <a:r>
              <a:rPr lang="en-GB" sz="2800" baseline="30000" dirty="0" smtClean="0">
                <a:latin typeface="Calibri"/>
                <a:cs typeface="Calibri"/>
              </a:rPr>
              <a:t>2</a:t>
            </a:r>
            <a:r>
              <a:rPr lang="en-GB" sz="2800" dirty="0" smtClean="0">
                <a:latin typeface="Calibri"/>
                <a:cs typeface="Calibri"/>
              </a:rPr>
              <a:t> &lt; 0</a:t>
            </a:r>
            <a:endParaRPr lang="en-GB" sz="2800" dirty="0">
              <a:latin typeface="Calibri"/>
              <a:cs typeface="Calibri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2339752" y="3699029"/>
            <a:ext cx="648072" cy="720080"/>
            <a:chOff x="1475656" y="3429000"/>
            <a:chExt cx="648072" cy="720080"/>
          </a:xfrm>
        </p:grpSpPr>
        <p:sp>
          <p:nvSpPr>
            <p:cNvPr id="39" name="Trapezoid 38"/>
            <p:cNvSpPr/>
            <p:nvPr/>
          </p:nvSpPr>
          <p:spPr>
            <a:xfrm>
              <a:off x="1475656" y="3573016"/>
              <a:ext cx="648072" cy="576064"/>
            </a:xfrm>
            <a:prstGeom prst="trapezoid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Donut 40"/>
            <p:cNvSpPr/>
            <p:nvPr/>
          </p:nvSpPr>
          <p:spPr>
            <a:xfrm>
              <a:off x="1691680" y="3429000"/>
              <a:ext cx="216024" cy="288032"/>
            </a:xfrm>
            <a:prstGeom prst="donu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331640" y="1538789"/>
            <a:ext cx="1857065" cy="1844824"/>
            <a:chOff x="-93378" y="1700808"/>
            <a:chExt cx="2464885" cy="3140968"/>
          </a:xfrm>
        </p:grpSpPr>
        <p:pic>
          <p:nvPicPr>
            <p:cNvPr id="32" name="Picture 31" descr="cartoonhero6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93378" y="1700808"/>
              <a:ext cx="2464885" cy="3140968"/>
            </a:xfrm>
            <a:prstGeom prst="rect">
              <a:avLst/>
            </a:prstGeom>
          </p:spPr>
        </p:pic>
        <p:sp>
          <p:nvSpPr>
            <p:cNvPr id="34" name="Rectangle 33"/>
            <p:cNvSpPr/>
            <p:nvPr/>
          </p:nvSpPr>
          <p:spPr>
            <a:xfrm>
              <a:off x="827584" y="4509120"/>
              <a:ext cx="1152128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827584" y="2978949"/>
            <a:ext cx="432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  <a:latin typeface="Calibri"/>
                <a:cs typeface="Calibri"/>
              </a:rPr>
              <a:t>x</a:t>
            </a:r>
            <a:endParaRPr lang="en-GB" sz="2800" dirty="0">
              <a:solidFill>
                <a:srgbClr val="0000FF"/>
              </a:solidFill>
              <a:latin typeface="Calibri"/>
              <a:cs typeface="Calibri"/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6012160" y="2978949"/>
            <a:ext cx="648072" cy="720080"/>
            <a:chOff x="1475656" y="3429000"/>
            <a:chExt cx="648072" cy="720080"/>
          </a:xfrm>
        </p:grpSpPr>
        <p:sp>
          <p:nvSpPr>
            <p:cNvPr id="45" name="Trapezoid 44"/>
            <p:cNvSpPr/>
            <p:nvPr/>
          </p:nvSpPr>
          <p:spPr>
            <a:xfrm>
              <a:off x="1475656" y="3573016"/>
              <a:ext cx="648072" cy="576064"/>
            </a:xfrm>
            <a:prstGeom prst="trapezoid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Donut 48"/>
            <p:cNvSpPr/>
            <p:nvPr/>
          </p:nvSpPr>
          <p:spPr>
            <a:xfrm>
              <a:off x="1691680" y="3429000"/>
              <a:ext cx="216024" cy="288032"/>
            </a:xfrm>
            <a:prstGeom prst="donu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29" name="Straight Arrow Connector 28"/>
          <p:cNvCxnSpPr/>
          <p:nvPr/>
        </p:nvCxnSpPr>
        <p:spPr>
          <a:xfrm flipH="1">
            <a:off x="467544" y="2926105"/>
            <a:ext cx="1080000" cy="0"/>
          </a:xfrm>
          <a:prstGeom prst="straightConnector1">
            <a:avLst/>
          </a:prstGeom>
          <a:ln>
            <a:solidFill>
              <a:srgbClr val="0000FF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6516216" y="5139189"/>
            <a:ext cx="2556792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alibri"/>
                <a:cs typeface="Calibri"/>
              </a:rPr>
              <a:t>Event 1: Puppy gets squashed</a:t>
            </a:r>
            <a:endParaRPr lang="en-GB" sz="2800" dirty="0">
              <a:latin typeface="Calibri"/>
              <a:cs typeface="Calibri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79512" y="3573016"/>
            <a:ext cx="3024336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alibri"/>
                <a:cs typeface="Calibri"/>
              </a:rPr>
              <a:t>Event 2: I catch the tachyon weight</a:t>
            </a:r>
            <a:endParaRPr lang="en-GB" sz="2800" dirty="0">
              <a:latin typeface="Calibri"/>
              <a:cs typeface="Calibri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915816" y="1052736"/>
            <a:ext cx="3672408" cy="58477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FF0000"/>
                </a:solidFill>
                <a:latin typeface="Calibri"/>
                <a:cs typeface="Calibri"/>
              </a:rPr>
              <a:t>In a different frame</a:t>
            </a:r>
            <a:endParaRPr lang="en-GB" sz="320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0000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2033E-6 -4.1047E-6 L 0.39746 -0.09451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865" y="-47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82 0.01065 L -0.40111 -0.08131 " pathEditMode="relative" rAng="0" ptsTypes="AA">
                                      <p:cBhvr>
                                        <p:cTn id="4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865" y="-461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6" grpId="1" animBg="1"/>
      <p:bldP spid="46" grpId="2" animBg="1"/>
      <p:bldP spid="47" grpId="0"/>
      <p:bldP spid="47" grpId="1"/>
      <p:bldP spid="48" grpId="0" animBg="1"/>
      <p:bldP spid="48" grpId="1" animBg="1"/>
      <p:bldP spid="59" grpId="0" animBg="1"/>
      <p:bldP spid="60" grpId="0" animBg="1"/>
      <p:bldP spid="6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>
                <a:latin typeface="Calibri" charset="0"/>
              </a:rPr>
              <a:t>What we </a:t>
            </a:r>
            <a:r>
              <a:rPr lang="en-GB" dirty="0" smtClean="0">
                <a:latin typeface="Calibri" charset="0"/>
              </a:rPr>
              <a:t>did </a:t>
            </a:r>
            <a:r>
              <a:rPr lang="en-GB" dirty="0">
                <a:latin typeface="Calibri" charset="0"/>
              </a:rPr>
              <a:t>today</a:t>
            </a:r>
            <a:endParaRPr lang="en-US" dirty="0">
              <a:latin typeface="Calibri" charset="0"/>
            </a:endParaRPr>
          </a:p>
        </p:txBody>
      </p:sp>
      <p:sp>
        <p:nvSpPr>
          <p:cNvPr id="18434" name="Content Placeholder 2"/>
          <p:cNvSpPr>
            <a:spLocks noGrp="1"/>
          </p:cNvSpPr>
          <p:nvPr>
            <p:ph idx="4294967295"/>
          </p:nvPr>
        </p:nvSpPr>
        <p:spPr>
          <a:xfrm>
            <a:off x="250825" y="896750"/>
            <a:ext cx="8464550" cy="5484578"/>
          </a:xfrm>
        </p:spPr>
        <p:txBody>
          <a:bodyPr>
            <a:spAutoFit/>
          </a:bodyPr>
          <a:lstStyle/>
          <a:p>
            <a:pPr eaLnBrk="1" hangingPunct="1"/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Introduced four-vectors</a:t>
            </a:r>
          </a:p>
          <a:p>
            <a:pPr lvl="1" eaLnBrk="1" hangingPunct="1"/>
            <a:r>
              <a:rPr lang="en-GB" dirty="0">
                <a:latin typeface="Calibri" charset="0"/>
              </a:rPr>
              <a:t>F</a:t>
            </a:r>
            <a:r>
              <a:rPr lang="en-GB" dirty="0" smtClean="0">
                <a:latin typeface="Calibri" charset="0"/>
              </a:rPr>
              <a:t>our components and a lot of similarities to three-vectors</a:t>
            </a:r>
          </a:p>
          <a:p>
            <a:pPr lvl="1" eaLnBrk="1" hangingPunct="1"/>
            <a:r>
              <a:rPr lang="en-GB" dirty="0" smtClean="0">
                <a:latin typeface="Calibri" charset="0"/>
              </a:rPr>
              <a:t>Saw that the length squared of all four-vectors is constant under Lorentz transformations</a:t>
            </a:r>
          </a:p>
          <a:p>
            <a:pPr eaLnBrk="1" hangingPunct="1"/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Discussed the separation of two events</a:t>
            </a: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The length squared of the four-vector which is the difference of the two events</a:t>
            </a: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The sign of the separation tells us if events are causally connected or not</a:t>
            </a: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Works in all frames if nothing goes faster than c</a:t>
            </a: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23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22/05/2018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1699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2975</TotalTime>
  <Words>1351</Words>
  <Application>Microsoft Macintosh PowerPoint</Application>
  <PresentationFormat>On-screen Show (4:3)</PresentationFormat>
  <Paragraphs>265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Year 1 – Relativity Lecture 6</vt:lpstr>
      <vt:lpstr>Organisation</vt:lpstr>
      <vt:lpstr>Overview of lectures</vt:lpstr>
      <vt:lpstr>Previously on Relativity</vt:lpstr>
      <vt:lpstr>What we will do today</vt:lpstr>
      <vt:lpstr>Four-vector notations</vt:lpstr>
      <vt:lpstr>Lines of constant length-squared</vt:lpstr>
      <vt:lpstr>Length-squared notations</vt:lpstr>
      <vt:lpstr>Distance between space points</vt:lpstr>
      <vt:lpstr>Menti question</vt:lpstr>
      <vt:lpstr>Separation with event 1 at origin</vt:lpstr>
      <vt:lpstr>Can one event affect another?</vt:lpstr>
      <vt:lpstr>When can I throw the weight?</vt:lpstr>
      <vt:lpstr>The light-cone</vt:lpstr>
      <vt:lpstr>Events within light-cone</vt:lpstr>
      <vt:lpstr>The light-cone</vt:lpstr>
      <vt:lpstr>Events outside light-cone</vt:lpstr>
      <vt:lpstr>Menti question</vt:lpstr>
      <vt:lpstr>Menti question</vt:lpstr>
      <vt:lpstr>Menti answer</vt:lpstr>
      <vt:lpstr>Summary of DS2</vt:lpstr>
      <vt:lpstr>Tachyons</vt:lpstr>
      <vt:lpstr>What we did today</vt:lpstr>
    </vt:vector>
  </TitlesOfParts>
  <Company>Imperial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2 - Quantum Mechanics</dc:title>
  <dc:creator>dauncey</dc:creator>
  <cp:lastModifiedBy>Paul Dauncey</cp:lastModifiedBy>
  <cp:revision>251</cp:revision>
  <dcterms:created xsi:type="dcterms:W3CDTF">2008-10-06T07:49:57Z</dcterms:created>
  <dcterms:modified xsi:type="dcterms:W3CDTF">2018-05-22T12:23:10Z</dcterms:modified>
</cp:coreProperties>
</file>