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91" r:id="rId3"/>
    <p:sldId id="273" r:id="rId4"/>
    <p:sldId id="276" r:id="rId5"/>
    <p:sldId id="335" r:id="rId6"/>
    <p:sldId id="315" r:id="rId7"/>
    <p:sldId id="354" r:id="rId8"/>
    <p:sldId id="340" r:id="rId9"/>
    <p:sldId id="358" r:id="rId10"/>
    <p:sldId id="345" r:id="rId11"/>
    <p:sldId id="352" r:id="rId12"/>
    <p:sldId id="353" r:id="rId13"/>
    <p:sldId id="357" r:id="rId14"/>
    <p:sldId id="355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92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564EC751-FFB4-0143-B536-A15B028F496F}" type="datetimeFigureOut">
              <a:rPr lang="en-US"/>
              <a:pPr>
                <a:defRPr/>
              </a:pPr>
              <a:t>23/05/18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C66DE678-B007-3A4F-A3E3-DB6FC3894B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4219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36CC37A2-A561-6B47-92C4-435B640DC605}" type="datetimeFigureOut">
              <a:rPr lang="en-US"/>
              <a:pPr>
                <a:defRPr/>
              </a:pPr>
              <a:t>23/05/18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35947662-3DB1-F54E-9836-930729AD92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0087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23/05/2018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425D48-7DC3-F64B-AD1F-0CA57897E3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142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23/05/2018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A85EF1-6581-9942-A4E4-BC6FE12565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997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23/05/2018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EC17B-6CA9-3643-92D1-1CC2985DDA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022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23/05/2018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BB9B8-9404-CF4F-94BF-626E23469E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858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23/05/2018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AB42AD-F012-5146-808F-435C30A1CC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425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23/05/2018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609E87-B053-784E-828A-FA8619AF90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51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23/05/2018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AF9B2-74ED-434F-9876-A14DC2D9D9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004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23/05/2018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9BE05-3743-554D-953C-1F169FA81A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708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23/05/2018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963431-6D35-3740-AD5A-0B0D7A21D4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08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23/05/2018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8FB77-C0B3-AD4E-98A1-C492BE59BD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384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23/05/2018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9DF44-50BA-FF40-9E38-C88048F54D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550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 smtClean="0"/>
              <a:t>23/05/2018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8650DA7F-5AE0-DD47-A76F-027AFD74B8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menti.com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menti.com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menti.com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/>
          </p:nvPr>
        </p:nvSpPr>
        <p:spPr>
          <a:xfrm>
            <a:off x="539750" y="2130425"/>
            <a:ext cx="8134350" cy="1470025"/>
          </a:xfrm>
        </p:spPr>
        <p:txBody>
          <a:bodyPr/>
          <a:lstStyle/>
          <a:p>
            <a:pPr eaLnBrk="1" hangingPunct="1"/>
            <a:r>
              <a:rPr lang="en-GB" dirty="0">
                <a:latin typeface="Calibri" charset="0"/>
              </a:rPr>
              <a:t>Year 1 – Relativity</a:t>
            </a:r>
            <a:br>
              <a:rPr lang="en-GB" dirty="0">
                <a:latin typeface="Calibri" charset="0"/>
              </a:rPr>
            </a:br>
            <a:r>
              <a:rPr lang="en-GB" dirty="0">
                <a:latin typeface="Calibri" charset="0"/>
              </a:rPr>
              <a:t>Lecture </a:t>
            </a:r>
            <a:r>
              <a:rPr lang="en-GB" dirty="0" smtClean="0">
                <a:latin typeface="Calibri" charset="0"/>
              </a:rPr>
              <a:t>7</a:t>
            </a:r>
            <a:endParaRPr lang="en-US" dirty="0">
              <a:latin typeface="Calibri" charset="0"/>
            </a:endParaRPr>
          </a:p>
        </p:txBody>
      </p:sp>
      <p:sp>
        <p:nvSpPr>
          <p:cNvPr id="15362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GB" dirty="0">
                <a:solidFill>
                  <a:schemeClr val="tx1"/>
                </a:solidFill>
                <a:latin typeface="Calibri" charset="0"/>
              </a:rPr>
              <a:t>Paul Dauncey</a:t>
            </a:r>
            <a:endParaRPr lang="en-US" dirty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23/05/2018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425D48-7DC3-F64B-AD1F-0CA57897E34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>
                <a:latin typeface="Calibri" charset="0"/>
              </a:rPr>
              <a:t>Overview of lectures</a:t>
            </a:r>
            <a:endParaRPr lang="en-US" dirty="0">
              <a:latin typeface="Calibri" charset="0"/>
            </a:endParaRP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395288" y="1060450"/>
            <a:ext cx="8424862" cy="5176838"/>
          </a:xfrm>
        </p:spPr>
        <p:txBody>
          <a:bodyPr>
            <a:spAutoFit/>
          </a:bodyPr>
          <a:lstStyle/>
          <a:p>
            <a:r>
              <a:rPr lang="en-US" sz="2800" dirty="0">
                <a:latin typeface="Calibri" charset="0"/>
              </a:rPr>
              <a:t>Lecture 1: Introduction, concepts and classical results </a:t>
            </a:r>
          </a:p>
          <a:p>
            <a:r>
              <a:rPr lang="en-US" sz="2800" dirty="0">
                <a:latin typeface="Calibri" charset="0"/>
              </a:rPr>
              <a:t>Lecture 2: The postulates of Relativity</a:t>
            </a:r>
          </a:p>
          <a:p>
            <a:r>
              <a:rPr lang="en-US" sz="2800" dirty="0">
                <a:latin typeface="Calibri" charset="0"/>
              </a:rPr>
              <a:t>Lecture 3: Length contraction and simultaneity</a:t>
            </a:r>
          </a:p>
          <a:p>
            <a:r>
              <a:rPr lang="en-US" sz="2800" dirty="0">
                <a:latin typeface="Calibri" charset="0"/>
              </a:rPr>
              <a:t>Lecture 4: The Lorentz transformations</a:t>
            </a:r>
          </a:p>
          <a:p>
            <a:r>
              <a:rPr lang="en-US" sz="2800" dirty="0">
                <a:latin typeface="Calibri" charset="0"/>
              </a:rPr>
              <a:t>Lecture 5: Space-time diagrams and world lines</a:t>
            </a:r>
          </a:p>
          <a:p>
            <a:r>
              <a:rPr lang="en-US" sz="2800" dirty="0">
                <a:latin typeface="Calibri" charset="0"/>
              </a:rPr>
              <a:t>Lecture 6: Four-vectors and causality</a:t>
            </a:r>
          </a:p>
          <a:p>
            <a:r>
              <a:rPr lang="en-US" sz="2800" dirty="0">
                <a:solidFill>
                  <a:srgbClr val="FF0000"/>
                </a:solidFill>
                <a:latin typeface="Calibri" charset="0"/>
              </a:rPr>
              <a:t>Lecture 7: Energy and momentum</a:t>
            </a:r>
          </a:p>
          <a:p>
            <a:r>
              <a:rPr lang="en-US" sz="2800" dirty="0">
                <a:latin typeface="Calibri" charset="0"/>
              </a:rPr>
              <a:t>Lecture 8: Energy and momentum conservation</a:t>
            </a:r>
          </a:p>
          <a:p>
            <a:r>
              <a:rPr lang="en-US" sz="2800" dirty="0">
                <a:latin typeface="Calibri" charset="0"/>
              </a:rPr>
              <a:t>Lecture 9: Particle reactions</a:t>
            </a:r>
          </a:p>
          <a:p>
            <a:r>
              <a:rPr lang="en-US" sz="2800" dirty="0">
                <a:latin typeface="Calibri" charset="0"/>
              </a:rPr>
              <a:t>Lecture 10: The relativistic Doppler effect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23/05/2018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A85EF1-6581-9942-A4E4-BC6FE125659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 idx="4294967295"/>
          </p:nvPr>
        </p:nvSpPr>
        <p:spPr>
          <a:xfrm>
            <a:off x="457200" y="-26988"/>
            <a:ext cx="8229600" cy="1143001"/>
          </a:xfrm>
        </p:spPr>
        <p:txBody>
          <a:bodyPr/>
          <a:lstStyle/>
          <a:p>
            <a:pPr eaLnBrk="1" hangingPunct="1"/>
            <a:r>
              <a:rPr lang="en-GB" dirty="0">
                <a:latin typeface="Calibri" charset="0"/>
              </a:rPr>
              <a:t>Previously on Relativity</a:t>
            </a:r>
            <a:endParaRPr lang="en-US" dirty="0">
              <a:latin typeface="Calibri" charset="0"/>
            </a:endParaRPr>
          </a:p>
        </p:txBody>
      </p:sp>
      <p:sp>
        <p:nvSpPr>
          <p:cNvPr id="17410" name="Content Placeholder 2"/>
          <p:cNvSpPr>
            <a:spLocks noGrp="1"/>
          </p:cNvSpPr>
          <p:nvPr>
            <p:ph idx="4294967295"/>
          </p:nvPr>
        </p:nvSpPr>
        <p:spPr>
          <a:xfrm>
            <a:off x="428625" y="895589"/>
            <a:ext cx="8535863" cy="5484578"/>
          </a:xfrm>
        </p:spPr>
        <p:txBody>
          <a:bodyPr wrap="square">
            <a:spAutoFit/>
          </a:bodyPr>
          <a:lstStyle/>
          <a:p>
            <a:pPr eaLnBrk="1" hangingPunct="1"/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Saw events and four-vectors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Events are points in </a:t>
            </a:r>
            <a:r>
              <a:rPr lang="en-GB" dirty="0" err="1" smtClean="0">
                <a:solidFill>
                  <a:srgbClr val="000000"/>
                </a:solidFill>
                <a:latin typeface="Calibri" charset="0"/>
              </a:rPr>
              <a:t>ct,</a:t>
            </a:r>
            <a:r>
              <a:rPr lang="en-GB" u="sng" dirty="0" err="1" smtClean="0">
                <a:solidFill>
                  <a:srgbClr val="000000"/>
                </a:solidFill>
                <a:latin typeface="Calibri" charset="0"/>
              </a:rPr>
              <a:t>r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 space which can also be defined using four-vectors (</a:t>
            </a:r>
            <a:r>
              <a:rPr lang="en-GB" dirty="0" err="1" smtClean="0">
                <a:solidFill>
                  <a:srgbClr val="000000"/>
                </a:solidFill>
                <a:latin typeface="Calibri" charset="0"/>
              </a:rPr>
              <a:t>ct,</a:t>
            </a:r>
            <a:r>
              <a:rPr lang="en-GB" u="sng" dirty="0" err="1" smtClean="0">
                <a:solidFill>
                  <a:srgbClr val="000000"/>
                </a:solidFill>
                <a:latin typeface="Calibri" charset="0"/>
              </a:rPr>
              <a:t>r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)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Equivalent to three-vectors but with four components</a:t>
            </a:r>
            <a:endParaRPr lang="en-GB" dirty="0" smtClean="0">
              <a:solidFill>
                <a:srgbClr val="FF0000"/>
              </a:solidFill>
              <a:latin typeface="Calibri" charset="0"/>
            </a:endParaRPr>
          </a:p>
          <a:p>
            <a:pPr eaLnBrk="1" hangingPunct="1"/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Four-vectors undergo Lorentz transformations</a:t>
            </a:r>
            <a:endParaRPr lang="en-GB" dirty="0">
              <a:solidFill>
                <a:srgbClr val="FF0000"/>
              </a:solidFill>
              <a:latin typeface="Calibri" charset="0"/>
            </a:endParaRPr>
          </a:p>
          <a:p>
            <a:pPr lvl="1" eaLnBrk="1" hangingPunct="1"/>
            <a:r>
              <a:rPr lang="en-GB" dirty="0">
                <a:solidFill>
                  <a:srgbClr val="000000"/>
                </a:solidFill>
                <a:latin typeface="Calibri" charset="0"/>
                <a:cs typeface="Symbol" charset="0"/>
              </a:rPr>
              <a:t>A</a:t>
            </a:r>
            <a:r>
              <a:rPr lang="en-GB" dirty="0" smtClean="0">
                <a:solidFill>
                  <a:srgbClr val="000000"/>
                </a:solidFill>
                <a:latin typeface="Calibri" charset="0"/>
                <a:cs typeface="Symbol" charset="0"/>
              </a:rPr>
              <a:t>ll </a:t>
            </a:r>
            <a:r>
              <a:rPr lang="en-GB" dirty="0">
                <a:solidFill>
                  <a:srgbClr val="000000"/>
                </a:solidFill>
                <a:latin typeface="Calibri" charset="0"/>
                <a:cs typeface="Symbol" charset="0"/>
              </a:rPr>
              <a:t>three-vectors rotate using the same equations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  <a:cs typeface="Symbol" charset="0"/>
              </a:rPr>
              <a:t>Similarly, all four-vectors transform using the same LT equations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  <a:cs typeface="Symbol" charset="0"/>
              </a:rPr>
              <a:t>The length-squared S</a:t>
            </a:r>
            <a:r>
              <a:rPr lang="en-GB" baseline="30000" dirty="0" smtClean="0">
                <a:solidFill>
                  <a:srgbClr val="000000"/>
                </a:solidFill>
                <a:latin typeface="Calibri" charset="0"/>
                <a:cs typeface="Symbol" charset="0"/>
              </a:rPr>
              <a:t>2 </a:t>
            </a:r>
            <a:r>
              <a:rPr lang="en-GB" dirty="0" smtClean="0">
                <a:solidFill>
                  <a:srgbClr val="000000"/>
                </a:solidFill>
                <a:latin typeface="Calibri" charset="0"/>
                <a:cs typeface="Symbol" charset="0"/>
              </a:rPr>
              <a:t>= c</a:t>
            </a:r>
            <a:r>
              <a:rPr lang="en-GB" baseline="30000" dirty="0" smtClean="0">
                <a:solidFill>
                  <a:srgbClr val="000000"/>
                </a:solidFill>
                <a:latin typeface="Calibri" charset="0"/>
                <a:cs typeface="Symbol" charset="0"/>
              </a:rPr>
              <a:t>2</a:t>
            </a:r>
            <a:r>
              <a:rPr lang="en-GB" dirty="0" smtClean="0">
                <a:solidFill>
                  <a:srgbClr val="000000"/>
                </a:solidFill>
                <a:latin typeface="Calibri" charset="0"/>
                <a:cs typeface="Symbol" charset="0"/>
              </a:rPr>
              <a:t>t</a:t>
            </a:r>
            <a:r>
              <a:rPr lang="en-GB" baseline="30000" dirty="0" smtClean="0">
                <a:solidFill>
                  <a:srgbClr val="000000"/>
                </a:solidFill>
                <a:latin typeface="Calibri" charset="0"/>
                <a:cs typeface="Symbol" charset="0"/>
              </a:rPr>
              <a:t>2</a:t>
            </a:r>
            <a:r>
              <a:rPr lang="en-GB" dirty="0" smtClean="0">
                <a:solidFill>
                  <a:srgbClr val="000000"/>
                </a:solidFill>
                <a:latin typeface="Calibri" charset="0"/>
                <a:cs typeface="Symbol" charset="0"/>
              </a:rPr>
              <a:t> − r</a:t>
            </a:r>
            <a:r>
              <a:rPr lang="en-GB" baseline="30000" dirty="0" smtClean="0">
                <a:solidFill>
                  <a:srgbClr val="000000"/>
                </a:solidFill>
                <a:latin typeface="Calibri" charset="0"/>
                <a:cs typeface="Symbol" charset="0"/>
              </a:rPr>
              <a:t>2</a:t>
            </a:r>
            <a:r>
              <a:rPr lang="en-GB" dirty="0" smtClean="0">
                <a:solidFill>
                  <a:srgbClr val="000000"/>
                </a:solidFill>
                <a:latin typeface="Calibri" charset="0"/>
                <a:cs typeface="Symbol" charset="0"/>
              </a:rPr>
              <a:t> is invariant and so this holds for all other four-vectors also</a:t>
            </a:r>
          </a:p>
        </p:txBody>
      </p:sp>
      <p:sp>
        <p:nvSpPr>
          <p:cNvPr id="17411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A7F5A5D4-F033-414E-A64D-7EB5513F5D94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3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23/05/2018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>
                <a:latin typeface="Calibri" charset="0"/>
              </a:rPr>
              <a:t>What we will do today</a:t>
            </a:r>
            <a:endParaRPr lang="en-US">
              <a:latin typeface="Calibri" charset="0"/>
            </a:endParaRPr>
          </a:p>
        </p:txBody>
      </p:sp>
      <p:sp>
        <p:nvSpPr>
          <p:cNvPr id="18434" name="Content Placeholder 2"/>
          <p:cNvSpPr>
            <a:spLocks noGrp="1"/>
          </p:cNvSpPr>
          <p:nvPr>
            <p:ph idx="4294967295"/>
          </p:nvPr>
        </p:nvSpPr>
        <p:spPr>
          <a:xfrm>
            <a:off x="250824" y="944136"/>
            <a:ext cx="8641655" cy="4622804"/>
          </a:xfrm>
        </p:spPr>
        <p:txBody>
          <a:bodyPr wrap="square">
            <a:spAutoFit/>
          </a:bodyPr>
          <a:lstStyle/>
          <a:p>
            <a:pPr eaLnBrk="1" hangingPunct="1"/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Introduce four-momentum for an object</a:t>
            </a:r>
          </a:p>
          <a:p>
            <a:pPr lvl="1" eaLnBrk="1" hangingPunct="1"/>
            <a:r>
              <a:rPr lang="en-GB" dirty="0" smtClean="0">
                <a:latin typeface="Calibri" charset="0"/>
              </a:rPr>
              <a:t>Combining energy E and momentum </a:t>
            </a:r>
            <a:r>
              <a:rPr lang="en-GB" u="sng" dirty="0" smtClean="0">
                <a:latin typeface="Calibri" charset="0"/>
              </a:rPr>
              <a:t>p</a:t>
            </a:r>
            <a:endParaRPr lang="en-GB" dirty="0">
              <a:latin typeface="Calibri" charset="0"/>
            </a:endParaRPr>
          </a:p>
          <a:p>
            <a:pPr lvl="1" eaLnBrk="1" hangingPunct="1"/>
            <a:r>
              <a:rPr lang="en-GB" dirty="0" smtClean="0">
                <a:latin typeface="Calibri" charset="0"/>
              </a:rPr>
              <a:t>See how these depend on the object speed</a:t>
            </a:r>
          </a:p>
          <a:p>
            <a:pPr eaLnBrk="1" hangingPunct="1"/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Check some of the four-momentum properties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In the low speed approximation, E and </a:t>
            </a:r>
            <a:r>
              <a:rPr lang="en-GB" u="sng" dirty="0" smtClean="0">
                <a:solidFill>
                  <a:srgbClr val="000000"/>
                </a:solidFill>
                <a:latin typeface="Calibri" charset="0"/>
              </a:rPr>
              <a:t>p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 should correspond to the classical quantities; mu</a:t>
            </a:r>
            <a:r>
              <a:rPr lang="en-GB" baseline="30000" dirty="0" smtClean="0">
                <a:solidFill>
                  <a:srgbClr val="000000"/>
                </a:solidFill>
                <a:latin typeface="Calibri" charset="0"/>
              </a:rPr>
              <a:t>2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/2 and m</a:t>
            </a:r>
            <a:r>
              <a:rPr lang="en-GB" u="sng" dirty="0" smtClean="0">
                <a:solidFill>
                  <a:srgbClr val="000000"/>
                </a:solidFill>
                <a:latin typeface="Calibri" charset="0"/>
              </a:rPr>
              <a:t>u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Find the invariant length-squared for the four-momentum</a:t>
            </a:r>
            <a:endParaRPr lang="en-GB" dirty="0">
              <a:solidFill>
                <a:srgbClr val="000000"/>
              </a:solidFill>
              <a:latin typeface="Calibri" charset="0"/>
            </a:endParaRPr>
          </a:p>
          <a:p>
            <a:pPr lvl="1" eaLnBrk="1" hangingPunct="1"/>
            <a:r>
              <a:rPr lang="en-GB" dirty="0" err="1" smtClean="0">
                <a:solidFill>
                  <a:srgbClr val="000000"/>
                </a:solidFill>
                <a:latin typeface="Calibri" charset="0"/>
              </a:rPr>
              <a:t>Rederive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 the velocity transformation</a:t>
            </a: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4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23/05/2018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>
                <a:latin typeface="Calibri" charset="0"/>
              </a:rPr>
              <a:t>F</a:t>
            </a:r>
            <a:r>
              <a:rPr lang="en-GB" dirty="0" smtClean="0">
                <a:latin typeface="Calibri" charset="0"/>
              </a:rPr>
              <a:t>our-vectors</a:t>
            </a:r>
            <a:endParaRPr lang="en-US" dirty="0">
              <a:latin typeface="Calibri" charset="0"/>
            </a:endParaRPr>
          </a:p>
        </p:txBody>
      </p:sp>
      <p:sp>
        <p:nvSpPr>
          <p:cNvPr id="18434" name="Content Placeholder 2"/>
          <p:cNvSpPr>
            <a:spLocks noGrp="1"/>
          </p:cNvSpPr>
          <p:nvPr>
            <p:ph idx="4294967295"/>
          </p:nvPr>
        </p:nvSpPr>
        <p:spPr>
          <a:xfrm>
            <a:off x="250824" y="980728"/>
            <a:ext cx="8713664" cy="4881336"/>
          </a:xfrm>
        </p:spPr>
        <p:txBody>
          <a:bodyPr wrap="square">
            <a:spAutoFit/>
          </a:bodyPr>
          <a:lstStyle/>
          <a:p>
            <a:pPr eaLnBrk="1" hangingPunct="1"/>
            <a:r>
              <a:rPr lang="en-GB" sz="2800" dirty="0" smtClean="0">
                <a:solidFill>
                  <a:srgbClr val="FF0000"/>
                </a:solidFill>
                <a:latin typeface="Calibri" charset="0"/>
              </a:rPr>
              <a:t>There are many three-vectors in physics</a:t>
            </a:r>
          </a:p>
          <a:p>
            <a:pPr lvl="1" eaLnBrk="1" hangingPunct="1"/>
            <a:r>
              <a:rPr lang="en-GB" sz="2400" dirty="0" smtClean="0">
                <a:latin typeface="Calibri" charset="0"/>
              </a:rPr>
              <a:t>Position </a:t>
            </a:r>
            <a:r>
              <a:rPr lang="en-GB" sz="2400" u="sng" dirty="0" smtClean="0">
                <a:latin typeface="Calibri" charset="0"/>
              </a:rPr>
              <a:t>r</a:t>
            </a:r>
            <a:r>
              <a:rPr lang="en-GB" sz="2400" dirty="0" smtClean="0">
                <a:latin typeface="Calibri" charset="0"/>
              </a:rPr>
              <a:t>, velocity </a:t>
            </a:r>
            <a:r>
              <a:rPr lang="en-GB" sz="2400" u="sng" dirty="0" smtClean="0">
                <a:latin typeface="Calibri" charset="0"/>
              </a:rPr>
              <a:t>v</a:t>
            </a:r>
            <a:r>
              <a:rPr lang="en-GB" sz="2400" dirty="0" smtClean="0">
                <a:latin typeface="Calibri" charset="0"/>
              </a:rPr>
              <a:t>, momentum </a:t>
            </a:r>
            <a:r>
              <a:rPr lang="en-GB" sz="2400" u="sng" dirty="0" smtClean="0">
                <a:latin typeface="Calibri" charset="0"/>
              </a:rPr>
              <a:t>p</a:t>
            </a:r>
            <a:r>
              <a:rPr lang="en-GB" sz="2400" dirty="0" smtClean="0">
                <a:latin typeface="Calibri" charset="0"/>
              </a:rPr>
              <a:t>, electric field </a:t>
            </a:r>
            <a:r>
              <a:rPr lang="en-GB" sz="2400" u="sng" dirty="0" smtClean="0">
                <a:latin typeface="Calibri" charset="0"/>
              </a:rPr>
              <a:t>E</a:t>
            </a:r>
            <a:r>
              <a:rPr lang="mr-IN" sz="2400" dirty="0" smtClean="0">
                <a:latin typeface="Calibri" charset="0"/>
              </a:rPr>
              <a:t>…</a:t>
            </a:r>
            <a:endParaRPr lang="en-GB" sz="2400" dirty="0" smtClean="0">
              <a:solidFill>
                <a:srgbClr val="0000FF"/>
              </a:solidFill>
              <a:latin typeface="Calibri" charset="0"/>
            </a:endParaRPr>
          </a:p>
          <a:p>
            <a:pPr lvl="1" eaLnBrk="1" hangingPunct="1"/>
            <a:r>
              <a:rPr lang="en-GB" sz="2400" dirty="0" smtClean="0">
                <a:latin typeface="Calibri" charset="0"/>
              </a:rPr>
              <a:t>All rotate using the same transformation</a:t>
            </a:r>
          </a:p>
          <a:p>
            <a:pPr lvl="1" eaLnBrk="1" hangingPunct="1"/>
            <a:r>
              <a:rPr lang="en-GB" sz="2400" dirty="0">
                <a:latin typeface="Calibri" charset="0"/>
              </a:rPr>
              <a:t>There are also three-scalars = invariants under rotations; e.g. time t, energy E, mass m</a:t>
            </a:r>
            <a:r>
              <a:rPr lang="mr-IN" sz="2400" dirty="0">
                <a:latin typeface="Calibri" charset="0"/>
              </a:rPr>
              <a:t>…</a:t>
            </a:r>
            <a:endParaRPr lang="en-GB" sz="2400" dirty="0">
              <a:latin typeface="Calibri" charset="0"/>
            </a:endParaRPr>
          </a:p>
          <a:p>
            <a:pPr lvl="1" eaLnBrk="1" hangingPunct="1"/>
            <a:r>
              <a:rPr lang="en-GB" sz="2400" dirty="0">
                <a:latin typeface="Calibri" charset="0"/>
              </a:rPr>
              <a:t>E</a:t>
            </a:r>
            <a:r>
              <a:rPr lang="en-GB" sz="2400" dirty="0" smtClean="0">
                <a:latin typeface="Calibri" charset="0"/>
              </a:rPr>
              <a:t>quations which use these will be rotation covariant</a:t>
            </a:r>
          </a:p>
          <a:p>
            <a:pPr eaLnBrk="1" hangingPunct="1"/>
            <a:r>
              <a:rPr lang="en-GB" sz="2800" dirty="0" smtClean="0">
                <a:solidFill>
                  <a:srgbClr val="FF0000"/>
                </a:solidFill>
                <a:latin typeface="Calibri" charset="0"/>
              </a:rPr>
              <a:t>The “four-position” (</a:t>
            </a:r>
            <a:r>
              <a:rPr lang="en-GB" sz="2800" dirty="0" err="1" smtClean="0">
                <a:solidFill>
                  <a:srgbClr val="FF0000"/>
                </a:solidFill>
                <a:latin typeface="Calibri" charset="0"/>
              </a:rPr>
              <a:t>ct,</a:t>
            </a:r>
            <a:r>
              <a:rPr lang="en-GB" sz="2800" u="sng" dirty="0" err="1" smtClean="0">
                <a:solidFill>
                  <a:srgbClr val="FF0000"/>
                </a:solidFill>
                <a:latin typeface="Calibri" charset="0"/>
              </a:rPr>
              <a:t>r</a:t>
            </a:r>
            <a:r>
              <a:rPr lang="en-GB" sz="2800" dirty="0" smtClean="0">
                <a:solidFill>
                  <a:srgbClr val="FF0000"/>
                </a:solidFill>
                <a:latin typeface="Calibri" charset="0"/>
              </a:rPr>
              <a:t>) is not </a:t>
            </a:r>
            <a:r>
              <a:rPr lang="en-GB" sz="2800" dirty="0">
                <a:solidFill>
                  <a:srgbClr val="FF0000"/>
                </a:solidFill>
                <a:latin typeface="Calibri" charset="0"/>
              </a:rPr>
              <a:t>the only four-</a:t>
            </a:r>
            <a:r>
              <a:rPr lang="en-GB" sz="2800" dirty="0" smtClean="0">
                <a:solidFill>
                  <a:srgbClr val="FF0000"/>
                </a:solidFill>
                <a:latin typeface="Calibri" charset="0"/>
              </a:rPr>
              <a:t>vector</a:t>
            </a:r>
          </a:p>
          <a:p>
            <a:pPr lvl="1" eaLnBrk="1" hangingPunct="1"/>
            <a:r>
              <a:rPr lang="en-GB" sz="2400" dirty="0" smtClean="0">
                <a:solidFill>
                  <a:srgbClr val="000000"/>
                </a:solidFill>
                <a:latin typeface="Calibri" charset="0"/>
              </a:rPr>
              <a:t>There are many other four-vectors, all of which combine a three-vector with a three-scalar</a:t>
            </a:r>
          </a:p>
          <a:p>
            <a:pPr lvl="1" eaLnBrk="1" hangingPunct="1"/>
            <a:r>
              <a:rPr lang="en-GB" sz="2400" dirty="0" smtClean="0">
                <a:solidFill>
                  <a:srgbClr val="000000"/>
                </a:solidFill>
                <a:latin typeface="Calibri" charset="0"/>
              </a:rPr>
              <a:t>There are also four-scalars = invariants under LTs</a:t>
            </a:r>
          </a:p>
          <a:p>
            <a:pPr lvl="1" eaLnBrk="1" hangingPunct="1"/>
            <a:r>
              <a:rPr lang="en-GB" sz="2400" dirty="0" smtClean="0">
                <a:solidFill>
                  <a:srgbClr val="000000"/>
                </a:solidFill>
                <a:latin typeface="Calibri" charset="0"/>
              </a:rPr>
              <a:t>Fundamental physical laws use these to be LT covariant</a:t>
            </a: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5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23/05/2018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0271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err="1" smtClean="0">
                <a:latin typeface="Calibri" charset="0"/>
              </a:rPr>
              <a:t>Menti</a:t>
            </a:r>
            <a:r>
              <a:rPr lang="en-GB" dirty="0" smtClean="0">
                <a:latin typeface="Calibri" charset="0"/>
              </a:rPr>
              <a:t> question</a:t>
            </a:r>
            <a:endParaRPr lang="en-US" dirty="0">
              <a:latin typeface="Calibri" charset="0"/>
            </a:endParaRP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6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23/05/2018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2" name="Content Placeholder 2"/>
          <p:cNvSpPr txBox="1">
            <a:spLocks/>
          </p:cNvSpPr>
          <p:nvPr/>
        </p:nvSpPr>
        <p:spPr bwMode="auto">
          <a:xfrm>
            <a:off x="395536" y="1052736"/>
            <a:ext cx="8424936" cy="486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GB" dirty="0" smtClean="0">
                <a:latin typeface="Calibri" charset="0"/>
              </a:rPr>
              <a:t>Go to </a:t>
            </a:r>
            <a:r>
              <a:rPr lang="en-GB" dirty="0" smtClean="0">
                <a:latin typeface="Calibri" charset="0"/>
                <a:hlinkClick r:id="rId2"/>
              </a:rPr>
              <a:t>www.menti.com</a:t>
            </a:r>
            <a:endParaRPr lang="en-GB" dirty="0" smtClean="0">
              <a:latin typeface="Calibri" charset="0"/>
            </a:endParaRPr>
          </a:p>
          <a:p>
            <a:pPr eaLnBrk="1" hangingPunct="1"/>
            <a:r>
              <a:rPr lang="en-GB" dirty="0" smtClean="0">
                <a:latin typeface="Calibri" charset="0"/>
              </a:rPr>
              <a:t>Enter code 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31 08 31</a:t>
            </a:r>
            <a:endParaRPr lang="en-GB" dirty="0">
              <a:solidFill>
                <a:srgbClr val="FF0000"/>
              </a:solidFill>
              <a:latin typeface="Calibri" charset="0"/>
            </a:endParaRPr>
          </a:p>
          <a:p>
            <a:pPr eaLnBrk="1" hangingPunct="1"/>
            <a:endParaRPr lang="en-GB" dirty="0" smtClean="0">
              <a:latin typeface="Calibri" charset="0"/>
            </a:endParaRPr>
          </a:p>
          <a:p>
            <a:pPr eaLnBrk="1" hangingPunct="1"/>
            <a:r>
              <a:rPr lang="en-GB" dirty="0" smtClean="0">
                <a:latin typeface="Calibri" charset="0"/>
              </a:rPr>
              <a:t>Question 1: 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Every </a:t>
            </a:r>
            <a:r>
              <a:rPr lang="en-GB" dirty="0" smtClean="0">
                <a:latin typeface="Calibri" charset="0"/>
              </a:rPr>
              <a:t>three-vector has an associated three-scalar. Together, these form a four-vector which undergoes Lorentz transformations when changing inertial frames</a:t>
            </a:r>
          </a:p>
          <a:p>
            <a:pPr lvl="1" eaLnBrk="1" hangingPunct="1"/>
            <a:r>
              <a:rPr lang="en-GB" dirty="0" smtClean="0">
                <a:latin typeface="Calibri" charset="0"/>
              </a:rPr>
              <a:t>True</a:t>
            </a:r>
          </a:p>
          <a:p>
            <a:pPr lvl="1" eaLnBrk="1" hangingPunct="1"/>
            <a:r>
              <a:rPr lang="en-GB" dirty="0" smtClean="0">
                <a:latin typeface="Calibri" charset="0"/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130082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Calibri" charset="0"/>
              </a:rPr>
              <a:t>Transforming from rest</a:t>
            </a:r>
            <a:endParaRPr lang="en-US" dirty="0">
              <a:latin typeface="Calibri" charset="0"/>
            </a:endParaRP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7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23/05/2018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" name="Regular Pentagon 4"/>
          <p:cNvSpPr/>
          <p:nvPr/>
        </p:nvSpPr>
        <p:spPr>
          <a:xfrm>
            <a:off x="2915816" y="1052736"/>
            <a:ext cx="1008112" cy="936104"/>
          </a:xfrm>
          <a:prstGeom prst="pentagon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gular Pentagon 8"/>
          <p:cNvSpPr/>
          <p:nvPr/>
        </p:nvSpPr>
        <p:spPr>
          <a:xfrm>
            <a:off x="-900608" y="5157192"/>
            <a:ext cx="504056" cy="936104"/>
          </a:xfrm>
          <a:prstGeom prst="pentagon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Fobserver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40552" y="2084019"/>
            <a:ext cx="504056" cy="1561005"/>
          </a:xfrm>
          <a:prstGeom prst="rect">
            <a:avLst/>
          </a:prstGeom>
        </p:spPr>
      </p:pic>
      <p:pic>
        <p:nvPicPr>
          <p:cNvPr id="11" name="Picture 10" descr="Fobserver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15816" y="3524179"/>
            <a:ext cx="1152128" cy="156100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48064" y="980728"/>
            <a:ext cx="34563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Calibri"/>
                <a:cs typeface="Calibri"/>
              </a:rPr>
              <a:t>Observer frame moving at negative </a:t>
            </a:r>
            <a:r>
              <a:rPr lang="en-US" sz="2800" dirty="0" smtClean="0">
                <a:solidFill>
                  <a:srgbClr val="FF0000"/>
                </a:solidFill>
                <a:latin typeface="Symbol" charset="2"/>
                <a:cs typeface="Symbol" charset="2"/>
              </a:rPr>
              <a:t>b</a:t>
            </a:r>
            <a:endParaRPr lang="en-US" sz="2800" dirty="0">
              <a:solidFill>
                <a:srgbClr val="FF0000"/>
              </a:solidFill>
              <a:latin typeface="Symbol" charset="2"/>
              <a:cs typeface="Symbol" charset="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1246" y="3913892"/>
            <a:ext cx="23245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Calibri"/>
                <a:cs typeface="Calibri"/>
              </a:rPr>
              <a:t>Observer frame at rest</a:t>
            </a:r>
            <a:endParaRPr lang="en-US" sz="2800" dirty="0">
              <a:solidFill>
                <a:srgbClr val="FF0000"/>
              </a:solidFill>
              <a:latin typeface="Symbol" charset="2"/>
              <a:cs typeface="Symbol" charset="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1560" y="1052736"/>
            <a:ext cx="21669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Calibri"/>
                <a:cs typeface="Calibri"/>
              </a:rPr>
              <a:t>Object at rest</a:t>
            </a:r>
            <a:endParaRPr lang="en-US" sz="2800" dirty="0">
              <a:solidFill>
                <a:srgbClr val="FF0000"/>
              </a:solidFill>
              <a:latin typeface="Symbol" charset="2"/>
              <a:cs typeface="Symbol" charset="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40152" y="4149080"/>
            <a:ext cx="2987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Calibri"/>
                <a:cs typeface="Calibri"/>
              </a:rPr>
              <a:t>Object moving with positive </a:t>
            </a:r>
            <a:r>
              <a:rPr lang="en-US" sz="2800" dirty="0" err="1" smtClean="0">
                <a:solidFill>
                  <a:srgbClr val="FF0000"/>
                </a:solidFill>
                <a:latin typeface="Symbol" charset="2"/>
                <a:cs typeface="Symbol" charset="2"/>
              </a:rPr>
              <a:t>b</a:t>
            </a:r>
            <a:r>
              <a:rPr lang="en-US" sz="2800" baseline="-25000" dirty="0" err="1" smtClean="0">
                <a:solidFill>
                  <a:srgbClr val="FF0000"/>
                </a:solidFill>
                <a:latin typeface="Calibri"/>
                <a:cs typeface="Calibri"/>
              </a:rPr>
              <a:t>u</a:t>
            </a:r>
            <a:r>
              <a:rPr lang="en-US" sz="2800" dirty="0" smtClean="0">
                <a:solidFill>
                  <a:srgbClr val="FF0000"/>
                </a:solidFill>
                <a:latin typeface="Calibri"/>
                <a:cs typeface="Calibri"/>
              </a:rPr>
              <a:t>=−</a:t>
            </a:r>
            <a:r>
              <a:rPr lang="en-US" sz="2800" dirty="0" smtClean="0">
                <a:solidFill>
                  <a:srgbClr val="FF0000"/>
                </a:solidFill>
                <a:latin typeface="Symbol" charset="2"/>
                <a:cs typeface="Symbol" charset="2"/>
              </a:rPr>
              <a:t>b</a:t>
            </a:r>
            <a:endParaRPr lang="en-US" sz="2800" baseline="-25000" dirty="0">
              <a:solidFill>
                <a:srgbClr val="FF0000"/>
              </a:solidFill>
              <a:latin typeface="Symbol" charset="2"/>
              <a:cs typeface="Symbol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748057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4966E-6 1.04727E-6 L -1.14626 -0.0120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322" y="-60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44919E-7 1.01946E-6 L 1.17787 0.0053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885" y="255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/>
      <p:bldP spid="13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ecture07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0" y="612000"/>
            <a:ext cx="6120680" cy="5944471"/>
          </a:xfrm>
          <a:prstGeom prst="rect">
            <a:avLst/>
          </a:prstGeom>
        </p:spPr>
      </p:pic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Calibri" charset="0"/>
              </a:rPr>
              <a:t>Energy and momentum </a:t>
            </a:r>
            <a:r>
              <a:rPr lang="en-GB" dirty="0" err="1" smtClean="0">
                <a:latin typeface="Calibri" charset="0"/>
              </a:rPr>
              <a:t>vs</a:t>
            </a:r>
            <a:r>
              <a:rPr lang="en-GB" dirty="0" smtClean="0">
                <a:latin typeface="Calibri" charset="0"/>
              </a:rPr>
              <a:t> </a:t>
            </a:r>
            <a:r>
              <a:rPr lang="en-GB" dirty="0" err="1" smtClean="0">
                <a:latin typeface="Symbol" charset="2"/>
                <a:cs typeface="Symbol" charset="2"/>
              </a:rPr>
              <a:t>b</a:t>
            </a:r>
            <a:r>
              <a:rPr lang="en-GB" baseline="-25000" dirty="0" err="1" smtClean="0">
                <a:latin typeface="Calibri" charset="0"/>
              </a:rPr>
              <a:t>u</a:t>
            </a:r>
            <a:endParaRPr lang="en-US" baseline="-25000" dirty="0">
              <a:latin typeface="Calibri" charset="0"/>
            </a:endParaRP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8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23/05/2018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26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err="1" smtClean="0">
                <a:latin typeface="Calibri" charset="0"/>
              </a:rPr>
              <a:t>Menti</a:t>
            </a:r>
            <a:r>
              <a:rPr lang="en-GB" dirty="0" smtClean="0">
                <a:latin typeface="Calibri" charset="0"/>
              </a:rPr>
              <a:t> question</a:t>
            </a:r>
            <a:endParaRPr lang="en-US" dirty="0">
              <a:latin typeface="Calibri" charset="0"/>
            </a:endParaRP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9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23/05/2018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52" name="Content Placeholder 2"/>
          <p:cNvSpPr txBox="1">
            <a:spLocks/>
          </p:cNvSpPr>
          <p:nvPr/>
        </p:nvSpPr>
        <p:spPr bwMode="auto">
          <a:xfrm>
            <a:off x="827584" y="1140649"/>
            <a:ext cx="7704856" cy="4376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GB" dirty="0" smtClean="0">
                <a:latin typeface="Calibri" charset="0"/>
              </a:rPr>
              <a:t>Go to </a:t>
            </a:r>
            <a:r>
              <a:rPr lang="en-GB" dirty="0" smtClean="0">
                <a:latin typeface="Calibri" charset="0"/>
                <a:hlinkClick r:id="rId2"/>
              </a:rPr>
              <a:t>www.menti.com</a:t>
            </a:r>
            <a:endParaRPr lang="en-GB" dirty="0" smtClean="0">
              <a:latin typeface="Calibri" charset="0"/>
            </a:endParaRPr>
          </a:p>
          <a:p>
            <a:pPr eaLnBrk="1" hangingPunct="1"/>
            <a:r>
              <a:rPr lang="en-GB" dirty="0" smtClean="0">
                <a:latin typeface="Calibri" charset="0"/>
              </a:rPr>
              <a:t>Enter code 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31 08 31</a:t>
            </a:r>
            <a:endParaRPr lang="en-GB" dirty="0">
              <a:solidFill>
                <a:srgbClr val="FF0000"/>
              </a:solidFill>
              <a:latin typeface="Calibri" charset="0"/>
            </a:endParaRPr>
          </a:p>
          <a:p>
            <a:pPr eaLnBrk="1" hangingPunct="1"/>
            <a:endParaRPr lang="en-GB" dirty="0" smtClean="0">
              <a:latin typeface="Calibri" charset="0"/>
            </a:endParaRPr>
          </a:p>
          <a:p>
            <a:pPr eaLnBrk="1" hangingPunct="1"/>
            <a:r>
              <a:rPr lang="en-GB" dirty="0" smtClean="0">
                <a:latin typeface="Calibri" charset="0"/>
              </a:rPr>
              <a:t>Question 2: In principle, it is possible to accelerate an object to the speed of light, i.e. to 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u=c</a:t>
            </a:r>
          </a:p>
          <a:p>
            <a:pPr lvl="1" eaLnBrk="1" hangingPunct="1"/>
            <a:r>
              <a:rPr lang="en-GB" dirty="0" smtClean="0">
                <a:latin typeface="Calibri" charset="0"/>
              </a:rPr>
              <a:t>True</a:t>
            </a:r>
          </a:p>
          <a:p>
            <a:pPr lvl="1" eaLnBrk="1" hangingPunct="1"/>
            <a:r>
              <a:rPr lang="en-GB" dirty="0" smtClean="0">
                <a:latin typeface="Calibri" charset="0"/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3101720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err="1" smtClean="0">
                <a:latin typeface="Calibri" charset="0"/>
              </a:rPr>
              <a:t>Menti</a:t>
            </a:r>
            <a:r>
              <a:rPr lang="en-GB" dirty="0" smtClean="0">
                <a:latin typeface="Calibri" charset="0"/>
              </a:rPr>
              <a:t> question</a:t>
            </a:r>
            <a:endParaRPr lang="en-US" dirty="0">
              <a:latin typeface="Calibri" charset="0"/>
            </a:endParaRP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10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23/05/2018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52" name="Content Placeholder 2"/>
          <p:cNvSpPr txBox="1">
            <a:spLocks/>
          </p:cNvSpPr>
          <p:nvPr/>
        </p:nvSpPr>
        <p:spPr bwMode="auto">
          <a:xfrm>
            <a:off x="107504" y="1052736"/>
            <a:ext cx="8712968" cy="4918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GB" dirty="0" smtClean="0">
                <a:latin typeface="Calibri" charset="0"/>
              </a:rPr>
              <a:t>Go to </a:t>
            </a:r>
            <a:r>
              <a:rPr lang="en-GB" dirty="0" smtClean="0">
                <a:latin typeface="Calibri" charset="0"/>
                <a:hlinkClick r:id="rId2"/>
              </a:rPr>
              <a:t>www.menti.com</a:t>
            </a:r>
            <a:endParaRPr lang="en-GB" dirty="0" smtClean="0">
              <a:latin typeface="Calibri" charset="0"/>
            </a:endParaRPr>
          </a:p>
          <a:p>
            <a:pPr eaLnBrk="1" hangingPunct="1"/>
            <a:r>
              <a:rPr lang="en-GB" dirty="0" smtClean="0">
                <a:latin typeface="Calibri" charset="0"/>
              </a:rPr>
              <a:t>Enter code </a:t>
            </a:r>
            <a:r>
              <a:rPr lang="en-GB" dirty="0">
                <a:solidFill>
                  <a:srgbClr val="FF0000"/>
                </a:solidFill>
                <a:latin typeface="Calibri" charset="0"/>
              </a:rPr>
              <a:t>31 08 31</a:t>
            </a:r>
          </a:p>
          <a:p>
            <a:pPr eaLnBrk="1" hangingPunct="1"/>
            <a:endParaRPr lang="en-GB" dirty="0" smtClean="0">
              <a:latin typeface="Calibri" charset="0"/>
            </a:endParaRPr>
          </a:p>
          <a:p>
            <a:pPr eaLnBrk="1" hangingPunct="1"/>
            <a:r>
              <a:rPr lang="en-GB" dirty="0" smtClean="0">
                <a:latin typeface="Calibri" charset="0"/>
              </a:rPr>
              <a:t>Question </a:t>
            </a:r>
            <a:r>
              <a:rPr lang="en-GB" dirty="0">
                <a:latin typeface="Calibri" charset="0"/>
              </a:rPr>
              <a:t>3</a:t>
            </a:r>
            <a:r>
              <a:rPr lang="en-GB" dirty="0" smtClean="0">
                <a:latin typeface="Calibri" charset="0"/>
              </a:rPr>
              <a:t>: What are the first two terms in the binominal expansion of  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(1 − x</a:t>
            </a:r>
            <a:r>
              <a:rPr lang="en-GB" baseline="30000" dirty="0" smtClean="0">
                <a:solidFill>
                  <a:srgbClr val="FF0000"/>
                </a:solidFill>
                <a:latin typeface="Calibri" charset="0"/>
              </a:rPr>
              <a:t>2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)</a:t>
            </a:r>
            <a:r>
              <a:rPr lang="en-GB" baseline="30000" dirty="0" smtClean="0">
                <a:solidFill>
                  <a:srgbClr val="FF0000"/>
                </a:solidFill>
                <a:latin typeface="Calibri" charset="0"/>
              </a:rPr>
              <a:t>−1/2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en-GB" dirty="0" smtClean="0">
                <a:latin typeface="Calibri" charset="0"/>
              </a:rPr>
              <a:t>?</a:t>
            </a:r>
            <a:endParaRPr lang="en-GB" baseline="30000" dirty="0" smtClean="0">
              <a:latin typeface="Calibri" charset="0"/>
            </a:endParaRPr>
          </a:p>
          <a:p>
            <a:pPr marL="971550" lvl="1" indent="-514350" eaLnBrk="1" hangingPunct="1">
              <a:buFont typeface="+mj-lt"/>
              <a:buAutoNum type="alphaUcPeriod"/>
            </a:pPr>
            <a:r>
              <a:rPr lang="en-GB" dirty="0" smtClean="0">
                <a:latin typeface="Calibri" charset="0"/>
              </a:rPr>
              <a:t>1 + x</a:t>
            </a:r>
            <a:endParaRPr lang="en-GB" dirty="0">
              <a:latin typeface="Calibri" charset="0"/>
            </a:endParaRPr>
          </a:p>
          <a:p>
            <a:pPr marL="971550" lvl="1" indent="-514350" eaLnBrk="1" hangingPunct="1">
              <a:buFont typeface="+mj-lt"/>
              <a:buAutoNum type="alphaUcPeriod"/>
            </a:pPr>
            <a:r>
              <a:rPr lang="en-GB" dirty="0" smtClean="0">
                <a:latin typeface="Calibri" charset="0"/>
              </a:rPr>
              <a:t>1 − x</a:t>
            </a:r>
            <a:endParaRPr lang="en-GB" dirty="0">
              <a:latin typeface="Calibri" charset="0"/>
            </a:endParaRPr>
          </a:p>
          <a:p>
            <a:pPr marL="971550" lvl="1" indent="-514350" eaLnBrk="1" hangingPunct="1">
              <a:buFont typeface="+mj-lt"/>
              <a:buAutoNum type="alphaUcPeriod"/>
            </a:pPr>
            <a:r>
              <a:rPr lang="en-GB" dirty="0" smtClean="0">
                <a:latin typeface="Calibri" charset="0"/>
              </a:rPr>
              <a:t>1 + (x</a:t>
            </a:r>
            <a:r>
              <a:rPr lang="en-GB" baseline="30000" dirty="0" smtClean="0">
                <a:latin typeface="Calibri" charset="0"/>
              </a:rPr>
              <a:t>2</a:t>
            </a:r>
            <a:r>
              <a:rPr lang="en-GB" dirty="0">
                <a:latin typeface="Calibri" charset="0"/>
              </a:rPr>
              <a:t>/</a:t>
            </a:r>
            <a:r>
              <a:rPr lang="en-GB" dirty="0" smtClean="0">
                <a:latin typeface="Calibri" charset="0"/>
              </a:rPr>
              <a:t>2)</a:t>
            </a:r>
            <a:endParaRPr lang="en-GB" dirty="0">
              <a:latin typeface="Calibri" charset="0"/>
            </a:endParaRPr>
          </a:p>
          <a:p>
            <a:pPr marL="971550" lvl="1" indent="-514350" eaLnBrk="1" hangingPunct="1">
              <a:buFont typeface="+mj-lt"/>
              <a:buAutoNum type="alphaUcPeriod"/>
            </a:pPr>
            <a:r>
              <a:rPr lang="en-GB" dirty="0" smtClean="0">
                <a:latin typeface="Calibri" charset="0"/>
              </a:rPr>
              <a:t>1 − (x</a:t>
            </a:r>
            <a:r>
              <a:rPr lang="en-GB" baseline="30000" dirty="0" smtClean="0">
                <a:latin typeface="Calibri" charset="0"/>
              </a:rPr>
              <a:t>2</a:t>
            </a:r>
            <a:r>
              <a:rPr lang="en-GB" dirty="0">
                <a:latin typeface="Calibri" charset="0"/>
              </a:rPr>
              <a:t>/</a:t>
            </a:r>
            <a:r>
              <a:rPr lang="en-GB" dirty="0" smtClean="0">
                <a:latin typeface="Calibri" charset="0"/>
              </a:rPr>
              <a:t>2)</a:t>
            </a:r>
            <a:endParaRPr lang="en-GB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56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ecture07C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0" y="612000"/>
            <a:ext cx="6119470" cy="5943295"/>
          </a:xfrm>
          <a:prstGeom prst="rect">
            <a:avLst/>
          </a:prstGeom>
        </p:spPr>
      </p:pic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Calibri" charset="0"/>
              </a:rPr>
              <a:t>Energy and momentum </a:t>
            </a:r>
            <a:r>
              <a:rPr lang="en-GB" dirty="0" err="1" smtClean="0">
                <a:latin typeface="Calibri" charset="0"/>
              </a:rPr>
              <a:t>vs</a:t>
            </a:r>
            <a:r>
              <a:rPr lang="en-GB" dirty="0" smtClean="0">
                <a:latin typeface="Calibri" charset="0"/>
              </a:rPr>
              <a:t> </a:t>
            </a:r>
            <a:r>
              <a:rPr lang="en-GB" dirty="0" err="1" smtClean="0">
                <a:latin typeface="Symbol" charset="2"/>
                <a:cs typeface="Symbol" charset="2"/>
              </a:rPr>
              <a:t>b</a:t>
            </a:r>
            <a:r>
              <a:rPr lang="en-GB" baseline="-25000" dirty="0" err="1" smtClean="0">
                <a:latin typeface="Calibri" charset="0"/>
              </a:rPr>
              <a:t>u</a:t>
            </a:r>
            <a:endParaRPr lang="en-US" baseline="-25000" dirty="0">
              <a:latin typeface="Calibri" charset="0"/>
            </a:endParaRP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11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23/05/2018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228184" y="3645024"/>
            <a:ext cx="2376264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Classical approximations</a:t>
            </a:r>
            <a:endParaRPr lang="en-US" sz="2400" dirty="0"/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6516216" y="3212976"/>
            <a:ext cx="216024" cy="504056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6732240" y="2924944"/>
            <a:ext cx="288032" cy="7920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1974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ecture07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0" y="612000"/>
            <a:ext cx="6119470" cy="5943295"/>
          </a:xfrm>
          <a:prstGeom prst="rect">
            <a:avLst/>
          </a:prstGeom>
        </p:spPr>
      </p:pic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Calibri" charset="0"/>
              </a:rPr>
              <a:t>Energy </a:t>
            </a:r>
            <a:r>
              <a:rPr lang="en-GB" dirty="0" err="1" smtClean="0">
                <a:latin typeface="Calibri" charset="0"/>
              </a:rPr>
              <a:t>vs</a:t>
            </a:r>
            <a:r>
              <a:rPr lang="en-GB" dirty="0" smtClean="0">
                <a:latin typeface="Calibri" charset="0"/>
              </a:rPr>
              <a:t> momentum</a:t>
            </a:r>
            <a:endParaRPr lang="en-US" baseline="-25000" dirty="0">
              <a:latin typeface="Calibri" charset="0"/>
            </a:endParaRP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12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23/05/2018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421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Lecture07A.png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7504" y="702000"/>
            <a:ext cx="3600000" cy="3708000"/>
          </a:xfrm>
          <a:prstGeom prst="rect">
            <a:avLst/>
          </a:prstGeom>
        </p:spPr>
      </p:pic>
      <p:pic>
        <p:nvPicPr>
          <p:cNvPr id="7" name="Picture 6" descr="Lecture07A.png"/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6" r="8002"/>
          <a:stretch/>
        </p:blipFill>
        <p:spPr>
          <a:xfrm>
            <a:off x="3275352" y="764704"/>
            <a:ext cx="2952000" cy="3600000"/>
          </a:xfrm>
          <a:prstGeom prst="rect">
            <a:avLst/>
          </a:prstGeom>
        </p:spPr>
      </p:pic>
      <p:pic>
        <p:nvPicPr>
          <p:cNvPr id="14" name="Picture 13" descr="Lecture06B.png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00" y="2851200"/>
            <a:ext cx="3398400" cy="3268800"/>
          </a:xfrm>
          <a:prstGeom prst="rect">
            <a:avLst/>
          </a:prstGeom>
        </p:spPr>
      </p:pic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Calibri" charset="0"/>
              </a:rPr>
              <a:t>Energy </a:t>
            </a:r>
            <a:r>
              <a:rPr lang="en-GB" dirty="0" err="1" smtClean="0">
                <a:latin typeface="Calibri" charset="0"/>
              </a:rPr>
              <a:t>vs</a:t>
            </a:r>
            <a:r>
              <a:rPr lang="en-GB" dirty="0" smtClean="0">
                <a:latin typeface="Calibri" charset="0"/>
              </a:rPr>
              <a:t> momentum</a:t>
            </a:r>
            <a:endParaRPr lang="en-US" baseline="-25000" dirty="0">
              <a:latin typeface="Calibri" charset="0"/>
            </a:endParaRP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13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23/05/2018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5778000" y="3186000"/>
            <a:ext cx="1350000" cy="129600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7146000" y="3186000"/>
            <a:ext cx="1350000" cy="1296144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23528" y="5085184"/>
            <a:ext cx="468052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Only top quadrant is relevant as</a:t>
            </a:r>
          </a:p>
          <a:p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   E &gt; 0  and m is real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944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>
                <a:latin typeface="Calibri" charset="0"/>
              </a:rPr>
              <a:t>What we </a:t>
            </a:r>
            <a:r>
              <a:rPr lang="en-GB" dirty="0" smtClean="0">
                <a:latin typeface="Calibri" charset="0"/>
              </a:rPr>
              <a:t>did </a:t>
            </a:r>
            <a:r>
              <a:rPr lang="en-GB" dirty="0">
                <a:latin typeface="Calibri" charset="0"/>
              </a:rPr>
              <a:t>today</a:t>
            </a:r>
            <a:endParaRPr lang="en-US" dirty="0">
              <a:latin typeface="Calibri" charset="0"/>
            </a:endParaRPr>
          </a:p>
        </p:txBody>
      </p:sp>
      <p:sp>
        <p:nvSpPr>
          <p:cNvPr id="18434" name="Content Placeholder 2"/>
          <p:cNvSpPr>
            <a:spLocks noGrp="1"/>
          </p:cNvSpPr>
          <p:nvPr>
            <p:ph idx="4294967295"/>
          </p:nvPr>
        </p:nvSpPr>
        <p:spPr>
          <a:xfrm>
            <a:off x="250825" y="1041000"/>
            <a:ext cx="8464550" cy="4044184"/>
          </a:xfrm>
        </p:spPr>
        <p:txBody>
          <a:bodyPr>
            <a:spAutoFit/>
          </a:bodyPr>
          <a:lstStyle/>
          <a:p>
            <a:pPr eaLnBrk="1" hangingPunct="1"/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Introduced the four-momentum</a:t>
            </a:r>
          </a:p>
          <a:p>
            <a:pPr lvl="1" eaLnBrk="1" hangingPunct="1"/>
            <a:r>
              <a:rPr lang="en-GB" dirty="0" smtClean="0">
                <a:latin typeface="Calibri" charset="0"/>
              </a:rPr>
              <a:t>Combines E and </a:t>
            </a:r>
            <a:r>
              <a:rPr lang="en-GB" u="sng" dirty="0" smtClean="0">
                <a:latin typeface="Calibri" charset="0"/>
              </a:rPr>
              <a:t>p</a:t>
            </a:r>
            <a:r>
              <a:rPr lang="en-GB" dirty="0" smtClean="0">
                <a:latin typeface="Calibri" charset="0"/>
              </a:rPr>
              <a:t> which are functions of velocity</a:t>
            </a:r>
          </a:p>
          <a:p>
            <a:pPr marL="914400" lvl="2" indent="0" eaLnBrk="1" hangingPunct="1">
              <a:buNone/>
            </a:pPr>
            <a:r>
              <a:rPr lang="en-GB" sz="2800" dirty="0">
                <a:latin typeface="Calibri" charset="0"/>
              </a:rPr>
              <a:t>	 </a:t>
            </a:r>
            <a:r>
              <a:rPr lang="en-GB" sz="2800" dirty="0" smtClean="0">
                <a:latin typeface="Calibri" charset="0"/>
              </a:rPr>
              <a:t>     </a:t>
            </a:r>
            <a:r>
              <a:rPr lang="en-GB" sz="2800" dirty="0" smtClean="0">
                <a:solidFill>
                  <a:srgbClr val="0000FF"/>
                </a:solidFill>
                <a:latin typeface="Calibri" charset="0"/>
              </a:rPr>
              <a:t>E = </a:t>
            </a:r>
            <a:r>
              <a:rPr lang="en-GB" sz="2800" dirty="0" smtClean="0">
                <a:solidFill>
                  <a:srgbClr val="0000FF"/>
                </a:solidFill>
                <a:latin typeface="Symbol" charset="2"/>
                <a:cs typeface="Symbol" charset="2"/>
              </a:rPr>
              <a:t>g</a:t>
            </a:r>
            <a:r>
              <a:rPr lang="en-GB" sz="2800" baseline="-25000" dirty="0" smtClean="0">
                <a:solidFill>
                  <a:srgbClr val="0000FF"/>
                </a:solidFill>
                <a:latin typeface="Calibri" charset="0"/>
              </a:rPr>
              <a:t>u</a:t>
            </a:r>
            <a:r>
              <a:rPr lang="en-GB" sz="2800" dirty="0" smtClean="0">
                <a:solidFill>
                  <a:srgbClr val="0000FF"/>
                </a:solidFill>
                <a:latin typeface="Calibri" charset="0"/>
              </a:rPr>
              <a:t>mc</a:t>
            </a:r>
            <a:r>
              <a:rPr lang="en-GB" sz="2800" baseline="30000" dirty="0" smtClean="0">
                <a:solidFill>
                  <a:srgbClr val="0000FF"/>
                </a:solidFill>
                <a:latin typeface="Calibri" charset="0"/>
              </a:rPr>
              <a:t>2</a:t>
            </a:r>
            <a:r>
              <a:rPr lang="en-GB" sz="2800" dirty="0" smtClean="0">
                <a:solidFill>
                  <a:srgbClr val="0000FF"/>
                </a:solidFill>
                <a:latin typeface="Calibri" charset="0"/>
              </a:rPr>
              <a:t>,       </a:t>
            </a:r>
            <a:r>
              <a:rPr lang="en-GB" sz="2800" u="sng" dirty="0" smtClean="0">
                <a:solidFill>
                  <a:srgbClr val="0000FF"/>
                </a:solidFill>
                <a:latin typeface="Calibri" charset="0"/>
              </a:rPr>
              <a:t>p</a:t>
            </a:r>
            <a:r>
              <a:rPr lang="en-GB" sz="2800" dirty="0" smtClean="0">
                <a:solidFill>
                  <a:srgbClr val="0000FF"/>
                </a:solidFill>
                <a:latin typeface="Calibri" charset="0"/>
              </a:rPr>
              <a:t> = </a:t>
            </a:r>
            <a:r>
              <a:rPr lang="en-GB" sz="2800" dirty="0" err="1" smtClean="0">
                <a:solidFill>
                  <a:srgbClr val="0000FF"/>
                </a:solidFill>
                <a:latin typeface="Symbol" charset="2"/>
                <a:cs typeface="Symbol" charset="2"/>
              </a:rPr>
              <a:t>g</a:t>
            </a:r>
            <a:r>
              <a:rPr lang="en-GB" sz="2800" baseline="-25000" dirty="0" err="1" smtClean="0">
                <a:solidFill>
                  <a:srgbClr val="0000FF"/>
                </a:solidFill>
                <a:latin typeface="Calibri" charset="0"/>
              </a:rPr>
              <a:t>u</a:t>
            </a:r>
            <a:r>
              <a:rPr lang="en-GB" sz="2800" dirty="0" err="1" smtClean="0">
                <a:solidFill>
                  <a:srgbClr val="0000FF"/>
                </a:solidFill>
                <a:latin typeface="Calibri" charset="0"/>
              </a:rPr>
              <a:t>m</a:t>
            </a:r>
            <a:r>
              <a:rPr lang="en-GB" sz="2800" u="sng" dirty="0" err="1" smtClean="0">
                <a:solidFill>
                  <a:srgbClr val="0000FF"/>
                </a:solidFill>
                <a:latin typeface="Calibri" charset="0"/>
              </a:rPr>
              <a:t>u</a:t>
            </a:r>
            <a:endParaRPr lang="en-GB" sz="2800" u="sng" dirty="0" smtClean="0">
              <a:solidFill>
                <a:srgbClr val="0000FF"/>
              </a:solidFill>
              <a:latin typeface="Calibri" charset="0"/>
            </a:endParaRPr>
          </a:p>
          <a:p>
            <a:pPr lvl="1" eaLnBrk="1" hangingPunct="1"/>
            <a:r>
              <a:rPr lang="en-GB" dirty="0" smtClean="0">
                <a:latin typeface="Calibri" charset="0"/>
              </a:rPr>
              <a:t>Classical expressions are approximations to exact formulae</a:t>
            </a:r>
          </a:p>
          <a:p>
            <a:pPr lvl="1" eaLnBrk="1" hangingPunct="1"/>
            <a:r>
              <a:rPr lang="en-GB" dirty="0" smtClean="0">
                <a:latin typeface="Calibri" charset="0"/>
              </a:rPr>
              <a:t>Velocity is given by</a:t>
            </a:r>
          </a:p>
          <a:p>
            <a:pPr marL="914400" lvl="2" indent="0" eaLnBrk="1" hangingPunct="1">
              <a:buNone/>
            </a:pPr>
            <a:r>
              <a:rPr lang="en-GB" dirty="0">
                <a:latin typeface="Calibri" charset="0"/>
              </a:rPr>
              <a:t> </a:t>
            </a:r>
            <a:r>
              <a:rPr lang="en-GB" dirty="0" smtClean="0">
                <a:latin typeface="Calibri" charset="0"/>
              </a:rPr>
              <a:t>                                  </a:t>
            </a:r>
            <a:r>
              <a:rPr lang="en-GB" u="sng" dirty="0" smtClean="0">
                <a:solidFill>
                  <a:srgbClr val="0000FF"/>
                </a:solidFill>
                <a:latin typeface="Calibri" charset="0"/>
              </a:rPr>
              <a:t>u</a:t>
            </a:r>
            <a:r>
              <a:rPr lang="en-GB" dirty="0" smtClean="0">
                <a:solidFill>
                  <a:srgbClr val="0000FF"/>
                </a:solidFill>
                <a:latin typeface="Calibri" charset="0"/>
              </a:rPr>
              <a:t> </a:t>
            </a:r>
            <a:r>
              <a:rPr lang="en-GB" dirty="0">
                <a:solidFill>
                  <a:srgbClr val="0000FF"/>
                </a:solidFill>
                <a:latin typeface="Calibri" charset="0"/>
              </a:rPr>
              <a:t>= </a:t>
            </a:r>
            <a:r>
              <a:rPr lang="en-GB" u="sng" dirty="0" smtClean="0">
                <a:solidFill>
                  <a:srgbClr val="0000FF"/>
                </a:solidFill>
                <a:latin typeface="Calibri" charset="0"/>
              </a:rPr>
              <a:t>p</a:t>
            </a:r>
            <a:r>
              <a:rPr lang="en-GB" dirty="0" smtClean="0">
                <a:solidFill>
                  <a:srgbClr val="0000FF"/>
                </a:solidFill>
                <a:latin typeface="Calibri" charset="0"/>
              </a:rPr>
              <a:t>c</a:t>
            </a:r>
            <a:r>
              <a:rPr lang="en-GB" baseline="30000" dirty="0" smtClean="0">
                <a:solidFill>
                  <a:srgbClr val="0000FF"/>
                </a:solidFill>
                <a:latin typeface="Calibri" charset="0"/>
              </a:rPr>
              <a:t>2</a:t>
            </a:r>
            <a:r>
              <a:rPr lang="en-GB" dirty="0" smtClean="0">
                <a:solidFill>
                  <a:srgbClr val="0000FF"/>
                </a:solidFill>
                <a:latin typeface="Calibri" charset="0"/>
              </a:rPr>
              <a:t>/E</a:t>
            </a:r>
            <a:endParaRPr lang="en-GB" dirty="0">
              <a:latin typeface="Calibri" charset="0"/>
            </a:endParaRPr>
          </a:p>
          <a:p>
            <a:pPr lvl="1" eaLnBrk="1" hangingPunct="1"/>
            <a:r>
              <a:rPr lang="en-GB" dirty="0" smtClean="0">
                <a:latin typeface="Calibri" charset="0"/>
              </a:rPr>
              <a:t>Saw the four-momentum invariant is (mc</a:t>
            </a:r>
            <a:r>
              <a:rPr lang="en-GB" baseline="30000" dirty="0">
                <a:latin typeface="Calibri" charset="0"/>
              </a:rPr>
              <a:t>2</a:t>
            </a:r>
            <a:r>
              <a:rPr lang="en-GB" dirty="0" smtClean="0">
                <a:latin typeface="Calibri" charset="0"/>
              </a:rPr>
              <a:t>)</a:t>
            </a:r>
            <a:r>
              <a:rPr lang="en-GB" baseline="30000" dirty="0" smtClean="0">
                <a:latin typeface="Calibri" charset="0"/>
              </a:rPr>
              <a:t>2</a:t>
            </a:r>
            <a:endParaRPr lang="en-GB" sz="2800" baseline="30000" dirty="0" smtClean="0">
              <a:solidFill>
                <a:srgbClr val="0000FF"/>
              </a:solidFill>
              <a:latin typeface="Calibri" charset="0"/>
            </a:endParaRP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14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23/05/2018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069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3142</TotalTime>
  <Words>717</Words>
  <Application>Microsoft Macintosh PowerPoint</Application>
  <PresentationFormat>On-screen Show (4:3)</PresentationFormat>
  <Paragraphs>136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Year 1 – Relativity Lecture 7</vt:lpstr>
      <vt:lpstr>Overview of lectures</vt:lpstr>
      <vt:lpstr>Previously on Relativity</vt:lpstr>
      <vt:lpstr>What we will do today</vt:lpstr>
      <vt:lpstr>Four-vectors</vt:lpstr>
      <vt:lpstr>Menti question</vt:lpstr>
      <vt:lpstr>Transforming from rest</vt:lpstr>
      <vt:lpstr>Energy and momentum vs bu</vt:lpstr>
      <vt:lpstr>Menti question</vt:lpstr>
      <vt:lpstr>Menti question</vt:lpstr>
      <vt:lpstr>Energy and momentum vs bu</vt:lpstr>
      <vt:lpstr>Energy vs momentum</vt:lpstr>
      <vt:lpstr>Energy vs momentum</vt:lpstr>
      <vt:lpstr>What we did today</vt:lpstr>
    </vt:vector>
  </TitlesOfParts>
  <Company>Imperial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2 - Quantum Mechanics</dc:title>
  <dc:creator>dauncey</dc:creator>
  <cp:lastModifiedBy>Paul Dauncey</cp:lastModifiedBy>
  <cp:revision>265</cp:revision>
  <dcterms:created xsi:type="dcterms:W3CDTF">2008-10-06T07:49:57Z</dcterms:created>
  <dcterms:modified xsi:type="dcterms:W3CDTF">2018-05-23T11:17:23Z</dcterms:modified>
</cp:coreProperties>
</file>