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66" r:id="rId3"/>
    <p:sldId id="291" r:id="rId4"/>
    <p:sldId id="273" r:id="rId5"/>
    <p:sldId id="276" r:id="rId6"/>
    <p:sldId id="373" r:id="rId7"/>
    <p:sldId id="370" r:id="rId8"/>
    <p:sldId id="368" r:id="rId9"/>
    <p:sldId id="369" r:id="rId10"/>
    <p:sldId id="377" r:id="rId11"/>
    <p:sldId id="371" r:id="rId12"/>
    <p:sldId id="375" r:id="rId13"/>
    <p:sldId id="372" r:id="rId14"/>
    <p:sldId id="376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564EC751-FFB4-0143-B536-A15B028F496F}" type="datetimeFigureOut">
              <a:rPr lang="en-US"/>
              <a:pPr>
                <a:defRPr/>
              </a:pPr>
              <a:t>30/05/18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C66DE678-B007-3A4F-A3E3-DB6FC3894B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4219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36CC37A2-A561-6B47-92C4-435B640DC605}" type="datetimeFigureOut">
              <a:rPr lang="en-US"/>
              <a:pPr>
                <a:defRPr/>
              </a:pPr>
              <a:t>30/05/18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35947662-3DB1-F54E-9836-930729AD92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0087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25D48-7DC3-F64B-AD1F-0CA57897E3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42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85EF1-6581-9942-A4E4-BC6FE12565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997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EC17B-6CA9-3643-92D1-1CC2985DDA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22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BB9B8-9404-CF4F-94BF-626E23469E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58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B42AD-F012-5146-808F-435C30A1C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2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09E87-B053-784E-828A-FA8619AF90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51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AF9B2-74ED-434F-9876-A14DC2D9D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04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9BE05-3743-554D-953C-1F169FA81A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708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63431-6D35-3740-AD5A-0B0D7A21D4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08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8FB77-C0B3-AD4E-98A1-C492BE59B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8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9DF44-50BA-FF40-9E38-C88048F54D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550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8650DA7F-5AE0-DD47-A76F-027AFD74B8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menti.com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539750" y="2130425"/>
            <a:ext cx="8134350" cy="1470025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Year 1 – Relativity</a:t>
            </a:r>
            <a:br>
              <a:rPr lang="en-GB" dirty="0">
                <a:latin typeface="Calibri" charset="0"/>
              </a:rPr>
            </a:br>
            <a:r>
              <a:rPr lang="en-GB" dirty="0">
                <a:latin typeface="Calibri" charset="0"/>
              </a:rPr>
              <a:t>Lecture </a:t>
            </a:r>
            <a:r>
              <a:rPr lang="en-GB" dirty="0" smtClean="0">
                <a:latin typeface="Calibri" charset="0"/>
              </a:rPr>
              <a:t>10</a:t>
            </a:r>
            <a:endParaRPr lang="en-US" dirty="0">
              <a:latin typeface="Calibri" charset="0"/>
            </a:endParaRPr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dirty="0">
                <a:solidFill>
                  <a:schemeClr val="tx1"/>
                </a:solidFill>
                <a:latin typeface="Calibri" charset="0"/>
              </a:rPr>
              <a:t>Paul Dauncey</a:t>
            </a:r>
            <a:endParaRPr lang="en-US" dirty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425D48-7DC3-F64B-AD1F-0CA57897E34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Organisation</a:t>
            </a:r>
            <a:endParaRPr lang="en-US" dirty="0">
              <a:latin typeface="Calibri" charset="0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395288" y="980728"/>
            <a:ext cx="8209160" cy="5447645"/>
          </a:xfr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alibri" charset="0"/>
              </a:rPr>
              <a:t>This is the last lecture of the actual course, but there is a </a:t>
            </a:r>
            <a:r>
              <a:rPr lang="en-US" sz="2800" dirty="0" smtClean="0">
                <a:solidFill>
                  <a:srgbClr val="FF0000"/>
                </a:solidFill>
                <a:latin typeface="Calibri" charset="0"/>
              </a:rPr>
              <a:t>revision lecture </a:t>
            </a:r>
            <a:r>
              <a:rPr lang="en-US" sz="2800" dirty="0" smtClean="0">
                <a:latin typeface="Calibri" charset="0"/>
              </a:rPr>
              <a:t>on Friday at 10.00</a:t>
            </a:r>
          </a:p>
          <a:p>
            <a:pPr lvl="1"/>
            <a:r>
              <a:rPr lang="en-US" sz="2400" dirty="0" smtClean="0">
                <a:latin typeface="Calibri" charset="0"/>
              </a:rPr>
              <a:t>I will mainly go through the 2017 exam Relativity question</a:t>
            </a:r>
          </a:p>
          <a:p>
            <a:pPr lvl="1"/>
            <a:r>
              <a:rPr lang="en-US" sz="2400" dirty="0" smtClean="0">
                <a:latin typeface="Calibri" charset="0"/>
              </a:rPr>
              <a:t>This should give you some idea of the level required</a:t>
            </a:r>
          </a:p>
          <a:p>
            <a:pPr lvl="1"/>
            <a:r>
              <a:rPr lang="en-US" sz="2400" dirty="0" smtClean="0">
                <a:latin typeface="Calibri" charset="0"/>
              </a:rPr>
              <a:t>If you look through it beforehand, it may be beneficial</a:t>
            </a:r>
          </a:p>
          <a:p>
            <a:r>
              <a:rPr lang="en-US" sz="2800" dirty="0" smtClean="0">
                <a:latin typeface="Calibri" charset="0"/>
              </a:rPr>
              <a:t>The last of the four </a:t>
            </a:r>
            <a:r>
              <a:rPr lang="en-US" sz="2800" dirty="0" smtClean="0">
                <a:solidFill>
                  <a:srgbClr val="FF0000"/>
                </a:solidFill>
                <a:latin typeface="Calibri" charset="0"/>
              </a:rPr>
              <a:t>problem sheets </a:t>
            </a:r>
            <a:r>
              <a:rPr lang="en-US" sz="2800" dirty="0" smtClean="0">
                <a:latin typeface="Calibri" charset="0"/>
              </a:rPr>
              <a:t>will be handed out in the revision lecture</a:t>
            </a:r>
          </a:p>
          <a:p>
            <a:pPr lvl="1"/>
            <a:r>
              <a:rPr lang="en-US" sz="2400" dirty="0" smtClean="0">
                <a:latin typeface="Calibri" charset="0"/>
              </a:rPr>
              <a:t>Any </a:t>
            </a:r>
            <a:r>
              <a:rPr lang="en-US" sz="2400" dirty="0">
                <a:latin typeface="Calibri" charset="0"/>
              </a:rPr>
              <a:t>s</a:t>
            </a:r>
            <a:r>
              <a:rPr lang="en-US" sz="2400" dirty="0" smtClean="0">
                <a:latin typeface="Calibri" charset="0"/>
              </a:rPr>
              <a:t>pare copies can be collected from the UG Office later</a:t>
            </a:r>
          </a:p>
          <a:p>
            <a:pPr lvl="1"/>
            <a:r>
              <a:rPr lang="en-US" sz="2400" dirty="0" smtClean="0">
                <a:latin typeface="Calibri" charset="0"/>
              </a:rPr>
              <a:t>It should also be accessible from Blackboard after the revision lecture</a:t>
            </a:r>
          </a:p>
          <a:p>
            <a:r>
              <a:rPr lang="en-US" sz="2800" dirty="0" smtClean="0">
                <a:latin typeface="Calibri" charset="0"/>
              </a:rPr>
              <a:t>Reminder: the next </a:t>
            </a:r>
            <a:r>
              <a:rPr lang="en-US" sz="2800" dirty="0" smtClean="0">
                <a:solidFill>
                  <a:srgbClr val="FF0000"/>
                </a:solidFill>
                <a:latin typeface="Calibri" charset="0"/>
              </a:rPr>
              <a:t>office hour </a:t>
            </a:r>
            <a:r>
              <a:rPr lang="en-US" sz="2800" dirty="0" smtClean="0">
                <a:latin typeface="Calibri" charset="0"/>
              </a:rPr>
              <a:t>is Friday at 14.00</a:t>
            </a:r>
          </a:p>
          <a:p>
            <a:pPr lvl="1"/>
            <a:r>
              <a:rPr lang="en-US" sz="2400" dirty="0" smtClean="0">
                <a:latin typeface="Calibri" charset="0"/>
              </a:rPr>
              <a:t>The following one (which is the last) is Monday at 14.00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757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Overview of lectures</a:t>
            </a:r>
            <a:endParaRPr lang="en-US" dirty="0">
              <a:latin typeface="Calibri" charset="0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395288" y="1060450"/>
            <a:ext cx="8424862" cy="5176838"/>
          </a:xfrm>
        </p:spPr>
        <p:txBody>
          <a:bodyPr>
            <a:spAutoFit/>
          </a:bodyPr>
          <a:lstStyle/>
          <a:p>
            <a:r>
              <a:rPr lang="en-US" sz="2800" dirty="0">
                <a:latin typeface="Calibri" charset="0"/>
              </a:rPr>
              <a:t>Lecture 1: Introduction, concepts and classical results </a:t>
            </a:r>
          </a:p>
          <a:p>
            <a:r>
              <a:rPr lang="en-US" sz="2800" dirty="0">
                <a:latin typeface="Calibri" charset="0"/>
              </a:rPr>
              <a:t>Lecture 2: The postulates of Relativity</a:t>
            </a:r>
          </a:p>
          <a:p>
            <a:r>
              <a:rPr lang="en-US" sz="2800" dirty="0">
                <a:latin typeface="Calibri" charset="0"/>
              </a:rPr>
              <a:t>Lecture 3: Length contraction and simultaneity</a:t>
            </a:r>
          </a:p>
          <a:p>
            <a:r>
              <a:rPr lang="en-US" sz="2800" dirty="0">
                <a:latin typeface="Calibri" charset="0"/>
              </a:rPr>
              <a:t>Lecture 4: The Lorentz transformations</a:t>
            </a:r>
          </a:p>
          <a:p>
            <a:r>
              <a:rPr lang="en-US" sz="2800" dirty="0">
                <a:latin typeface="Calibri" charset="0"/>
              </a:rPr>
              <a:t>Lecture 5: Space-time diagrams and world lines</a:t>
            </a:r>
          </a:p>
          <a:p>
            <a:r>
              <a:rPr lang="en-US" sz="2800" dirty="0">
                <a:latin typeface="Calibri" charset="0"/>
              </a:rPr>
              <a:t>Lecture 6: Four-vectors and causality</a:t>
            </a:r>
          </a:p>
          <a:p>
            <a:r>
              <a:rPr lang="en-US" sz="2800" dirty="0">
                <a:latin typeface="Calibri" charset="0"/>
              </a:rPr>
              <a:t>Lecture 7: Energy and momentum</a:t>
            </a:r>
          </a:p>
          <a:p>
            <a:r>
              <a:rPr lang="en-US" sz="2800" dirty="0">
                <a:latin typeface="Calibri" charset="0"/>
              </a:rPr>
              <a:t>Lecture 8: Energy and momentum conservation</a:t>
            </a:r>
          </a:p>
          <a:p>
            <a:r>
              <a:rPr lang="en-US" sz="2800" dirty="0">
                <a:latin typeface="Calibri" charset="0"/>
              </a:rPr>
              <a:t>Lecture 9: Particle reactions</a:t>
            </a:r>
          </a:p>
          <a:p>
            <a:r>
              <a:rPr lang="en-US" sz="2800" dirty="0">
                <a:solidFill>
                  <a:srgbClr val="FF0000"/>
                </a:solidFill>
                <a:latin typeface="Calibri" charset="0"/>
              </a:rPr>
              <a:t>Lecture 10: The relativistic Doppler effect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 idx="4294967295"/>
          </p:nvPr>
        </p:nvSpPr>
        <p:spPr>
          <a:xfrm>
            <a:off x="457200" y="-26988"/>
            <a:ext cx="8229600" cy="1143001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Previously on Relativity</a:t>
            </a:r>
            <a:endParaRPr lang="en-US" dirty="0">
              <a:latin typeface="Calibri" charset="0"/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idx="4294967295"/>
          </p:nvPr>
        </p:nvSpPr>
        <p:spPr>
          <a:xfrm>
            <a:off x="428625" y="966436"/>
            <a:ext cx="8247831" cy="4327339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Saw time slows down for moving objects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Time dilation: T’ = </a:t>
            </a:r>
            <a:r>
              <a:rPr lang="en-GB" dirty="0" err="1" smtClean="0">
                <a:latin typeface="Symbol" charset="2"/>
                <a:cs typeface="Symbol" charset="2"/>
              </a:rPr>
              <a:t>g</a:t>
            </a:r>
            <a:r>
              <a:rPr lang="en-GB" dirty="0" err="1" smtClean="0">
                <a:latin typeface="Calibri" charset="0"/>
              </a:rPr>
              <a:t>T</a:t>
            </a:r>
            <a:endParaRPr lang="en-GB" dirty="0" smtClean="0">
              <a:latin typeface="Calibri" charset="0"/>
            </a:endParaRP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Looked at the energy and momentum four-vector for photons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Satisfies E = |</a:t>
            </a:r>
            <a:r>
              <a:rPr lang="en-GB" u="sng" dirty="0" err="1" smtClean="0">
                <a:solidFill>
                  <a:srgbClr val="000000"/>
                </a:solidFill>
                <a:latin typeface="Calibri" charset="0"/>
              </a:rPr>
              <a:t>p</a:t>
            </a:r>
            <a:r>
              <a:rPr lang="en-GB" dirty="0" err="1" smtClean="0">
                <a:solidFill>
                  <a:srgbClr val="000000"/>
                </a:solidFill>
                <a:latin typeface="Calibri" charset="0"/>
              </a:rPr>
              <a:t>|c</a:t>
            </a:r>
            <a:endParaRPr lang="en-GB" dirty="0" smtClean="0">
              <a:solidFill>
                <a:srgbClr val="000000"/>
              </a:solidFill>
              <a:latin typeface="Calibri" charset="0"/>
            </a:endParaRP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Quantum mechanics gives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Planck-Einstein: E = </a:t>
            </a:r>
            <a:r>
              <a:rPr lang="en-GB" dirty="0" err="1" smtClean="0">
                <a:solidFill>
                  <a:srgbClr val="000000"/>
                </a:solidFill>
                <a:latin typeface="Calibri" charset="0"/>
              </a:rPr>
              <a:t>hf</a:t>
            </a:r>
            <a:endParaRPr lang="en-GB" dirty="0" smtClean="0">
              <a:solidFill>
                <a:srgbClr val="000000"/>
              </a:solidFill>
              <a:latin typeface="Calibri" charset="0"/>
            </a:endParaRPr>
          </a:p>
          <a:p>
            <a:pPr lvl="1" eaLnBrk="1" hangingPunct="1"/>
            <a:r>
              <a:rPr lang="en-GB" dirty="0">
                <a:solidFill>
                  <a:srgbClr val="000000"/>
                </a:solidFill>
                <a:latin typeface="Calibri" charset="0"/>
              </a:rPr>
              <a:t>d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e Broglie: p = h/</a:t>
            </a:r>
            <a:r>
              <a:rPr lang="en-GB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l</a:t>
            </a:r>
            <a:endParaRPr lang="en-GB" baseline="30000" dirty="0" smtClean="0">
              <a:solidFill>
                <a:srgbClr val="000000"/>
              </a:solidFill>
              <a:latin typeface="Calibri" charset="0"/>
              <a:cs typeface="Symbol" charset="0"/>
            </a:endParaRPr>
          </a:p>
        </p:txBody>
      </p:sp>
      <p:sp>
        <p:nvSpPr>
          <p:cNvPr id="17411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A7F5A5D4-F033-414E-A64D-7EB5513F5D94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4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>
                <a:latin typeface="Calibri" charset="0"/>
              </a:rPr>
              <a:t>What we will do today</a:t>
            </a:r>
            <a:endParaRPr lang="en-US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322833" y="843789"/>
            <a:ext cx="8641655" cy="5681555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Look at the Doppler shift in relativity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Two physical effects</a:t>
            </a:r>
          </a:p>
          <a:p>
            <a:pPr lvl="1" eaLnBrk="1" hangingPunct="1"/>
            <a:r>
              <a:rPr lang="en-GB" dirty="0">
                <a:latin typeface="Calibri" charset="0"/>
              </a:rPr>
              <a:t>T</a:t>
            </a:r>
            <a:r>
              <a:rPr lang="en-GB" dirty="0" smtClean="0">
                <a:latin typeface="Calibri" charset="0"/>
              </a:rPr>
              <a:t>ime dilation: only in Relativity</a:t>
            </a:r>
          </a:p>
          <a:p>
            <a:pPr lvl="1" eaLnBrk="1" hangingPunct="1"/>
            <a:r>
              <a:rPr lang="en-GB" dirty="0">
                <a:latin typeface="Calibri" charset="0"/>
              </a:rPr>
              <a:t>W</a:t>
            </a:r>
            <a:r>
              <a:rPr lang="en-GB" dirty="0" smtClean="0">
                <a:latin typeface="Calibri" charset="0"/>
              </a:rPr>
              <a:t>avelength squeeze and stretch: same as for the classical Doppler effect</a:t>
            </a:r>
            <a:endParaRPr lang="en-GB" dirty="0">
              <a:latin typeface="Calibri" charset="0"/>
            </a:endParaRP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Reproduce the Doppler equations using photon four-momentum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Considering it as a Lorentz transform from the frame where the light source is stationary</a:t>
            </a: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Nicely combines both the space-time and the energy-momentum parts of Relativity</a:t>
            </a: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5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Classical Doppler shift</a:t>
            </a:r>
            <a:endParaRPr lang="en-US" dirty="0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322833" y="999418"/>
            <a:ext cx="8641655" cy="1077218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Waves get “squeezed” as a sound source comes towards you and “stretched” as it moves away</a:t>
            </a: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6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5" name="Picture 4" descr="ambulan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852936"/>
            <a:ext cx="2815950" cy="1944216"/>
          </a:xfrm>
          <a:prstGeom prst="rect">
            <a:avLst/>
          </a:prstGeom>
        </p:spPr>
      </p:pic>
      <p:pic>
        <p:nvPicPr>
          <p:cNvPr id="9" name="Picture 8" descr="Mobserver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2" t="1" r="12051" b="4043"/>
          <a:stretch/>
        </p:blipFill>
        <p:spPr>
          <a:xfrm rot="366" flipH="1">
            <a:off x="8004327" y="3428964"/>
            <a:ext cx="672075" cy="1008112"/>
          </a:xfrm>
          <a:prstGeom prst="rect">
            <a:avLst/>
          </a:prstGeom>
        </p:spPr>
      </p:pic>
      <p:pic>
        <p:nvPicPr>
          <p:cNvPr id="20" name="Picture 19" descr="Fobserver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429000"/>
            <a:ext cx="576064" cy="99336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250736" y="4656038"/>
            <a:ext cx="18722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/>
                <a:cs typeface="Calibri"/>
              </a:rPr>
              <a:t>Higher frequency</a:t>
            </a:r>
            <a:endParaRPr lang="en-US" sz="3200" baseline="-25000" dirty="0">
              <a:latin typeface="Symbol" charset="2"/>
              <a:cs typeface="Symbol" charset="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7504" y="4656038"/>
            <a:ext cx="18722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/>
                <a:cs typeface="Calibri"/>
              </a:rPr>
              <a:t>Lower frequency</a:t>
            </a:r>
            <a:endParaRPr lang="en-US" sz="3200" baseline="-25000" dirty="0">
              <a:latin typeface="Symbol" charset="2"/>
              <a:cs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03001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0916E-6 3.59277E-6 L 0.44431 -0.0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07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7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30/05/2018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40" name="Picture 39" descr="Mobserver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2" t="1" r="12051" b="4043"/>
          <a:stretch/>
        </p:blipFill>
        <p:spPr>
          <a:xfrm rot="366" flipH="1">
            <a:off x="6200109" y="5229164"/>
            <a:ext cx="672075" cy="1008112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2915816" y="3356992"/>
            <a:ext cx="22322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Light pulse</a:t>
            </a:r>
            <a:endParaRPr lang="en-US" sz="2800" baseline="-25000" dirty="0">
              <a:solidFill>
                <a:schemeClr val="tx2">
                  <a:lumMod val="60000"/>
                  <a:lumOff val="40000"/>
                </a:schemeClr>
              </a:solidFill>
              <a:latin typeface="Symbol" charset="2"/>
              <a:cs typeface="Symbol" charset="2"/>
            </a:endParaRPr>
          </a:p>
        </p:txBody>
      </p:sp>
      <p:pic>
        <p:nvPicPr>
          <p:cNvPr id="15" name="Picture 14" descr="Fobserver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5243945"/>
            <a:ext cx="576064" cy="993367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>
            <a:off x="1512000" y="116632"/>
            <a:ext cx="0" cy="16561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043608" y="0"/>
            <a:ext cx="892224" cy="18448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1259632" y="1124744"/>
            <a:ext cx="504056" cy="720080"/>
            <a:chOff x="4067944" y="1556792"/>
            <a:chExt cx="504056" cy="720080"/>
          </a:xfrm>
        </p:grpSpPr>
        <p:sp>
          <p:nvSpPr>
            <p:cNvPr id="20" name="Oval 19"/>
            <p:cNvSpPr/>
            <p:nvPr/>
          </p:nvSpPr>
          <p:spPr>
            <a:xfrm>
              <a:off x="4067944" y="1556792"/>
              <a:ext cx="504056" cy="432048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11960" y="1988840"/>
              <a:ext cx="216024" cy="2880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6488088" y="116632"/>
            <a:ext cx="0" cy="16561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056040" y="0"/>
            <a:ext cx="892224" cy="18448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Time dilation effect</a:t>
            </a:r>
            <a:endParaRPr lang="en-US" dirty="0">
              <a:latin typeface="Calibri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851920" y="1124744"/>
            <a:ext cx="504056" cy="720080"/>
            <a:chOff x="4067944" y="1556792"/>
            <a:chExt cx="504056" cy="720080"/>
          </a:xfrm>
        </p:grpSpPr>
        <p:sp>
          <p:nvSpPr>
            <p:cNvPr id="17" name="Oval 16"/>
            <p:cNvSpPr/>
            <p:nvPr/>
          </p:nvSpPr>
          <p:spPr>
            <a:xfrm>
              <a:off x="4067944" y="1556792"/>
              <a:ext cx="504056" cy="432048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211960" y="1988840"/>
              <a:ext cx="216024" cy="2880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979712" y="4869160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Calibri"/>
                <a:cs typeface="Calibri"/>
              </a:rPr>
              <a:t>Frequency f</a:t>
            </a:r>
            <a:endParaRPr lang="en-US" sz="2400" baseline="-25000" dirty="0">
              <a:solidFill>
                <a:srgbClr val="FF0000"/>
              </a:solidFill>
              <a:latin typeface="Symbol" charset="2"/>
              <a:cs typeface="Symbol" charset="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55768" y="4869160"/>
            <a:ext cx="18367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Calibri"/>
                <a:cs typeface="Calibri"/>
              </a:rPr>
              <a:t>Frequency </a:t>
            </a:r>
            <a:r>
              <a:rPr lang="en-US" sz="2800" dirty="0" err="1" smtClean="0">
                <a:solidFill>
                  <a:srgbClr val="FF0000"/>
                </a:solidFill>
                <a:latin typeface="Calibri"/>
                <a:cs typeface="Calibri"/>
              </a:rPr>
              <a:t>f</a:t>
            </a:r>
            <a:r>
              <a:rPr lang="en-US" sz="2800" baseline="-25000" dirty="0" err="1" smtClean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lang="en-US" sz="2800" dirty="0" smtClean="0">
                <a:solidFill>
                  <a:srgbClr val="FF0000"/>
                </a:solidFill>
                <a:latin typeface="Calibri"/>
                <a:cs typeface="Calibri"/>
              </a:rPr>
              <a:t> = f/</a:t>
            </a:r>
            <a:r>
              <a:rPr lang="en-US" sz="2800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g</a:t>
            </a:r>
            <a:r>
              <a:rPr lang="en-US" sz="2800" baseline="-25000" dirty="0" err="1" smtClean="0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endParaRPr lang="en-US" sz="2400" baseline="-25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6496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0481E-6 8.71177E-7 L -0.00382 0.47822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" y="239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6736E-6 4.22614E-6 L 0.50826 4.22614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13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3.90481E-6 8.71177E-7 L -0.00382 0.47822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" y="239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24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907704" y="3717032"/>
            <a:ext cx="2880320" cy="1440160"/>
            <a:chOff x="2123728" y="4005064"/>
            <a:chExt cx="2880320" cy="1440160"/>
          </a:xfrm>
        </p:grpSpPr>
        <p:sp>
          <p:nvSpPr>
            <p:cNvPr id="28" name="Arc 27"/>
            <p:cNvSpPr/>
            <p:nvPr/>
          </p:nvSpPr>
          <p:spPr>
            <a:xfrm>
              <a:off x="3563888" y="4005064"/>
              <a:ext cx="1440000" cy="1440160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/>
            <p:cNvSpPr/>
            <p:nvPr/>
          </p:nvSpPr>
          <p:spPr>
            <a:xfrm rot="16200000">
              <a:off x="3563968" y="4004985"/>
              <a:ext cx="1440000" cy="1440160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/>
            <p:cNvSpPr/>
            <p:nvPr/>
          </p:nvSpPr>
          <p:spPr>
            <a:xfrm rot="5400000">
              <a:off x="2123808" y="4004984"/>
              <a:ext cx="1440000" cy="1440160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/>
            <p:cNvSpPr/>
            <p:nvPr/>
          </p:nvSpPr>
          <p:spPr>
            <a:xfrm rot="10800000">
              <a:off x="2123729" y="4005064"/>
              <a:ext cx="1440000" cy="1440160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2195736" y="3429000"/>
            <a:ext cx="2664296" cy="20162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827584" y="1988840"/>
            <a:ext cx="3960440" cy="1440160"/>
            <a:chOff x="4860032" y="1124744"/>
            <a:chExt cx="3960440" cy="1440160"/>
          </a:xfrm>
        </p:grpSpPr>
        <p:sp>
          <p:nvSpPr>
            <p:cNvPr id="24" name="Arc 23"/>
            <p:cNvSpPr/>
            <p:nvPr/>
          </p:nvSpPr>
          <p:spPr>
            <a:xfrm>
              <a:off x="6840472" y="1124744"/>
              <a:ext cx="1980000" cy="1440160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/>
            <p:cNvSpPr/>
            <p:nvPr/>
          </p:nvSpPr>
          <p:spPr>
            <a:xfrm rot="16200000">
              <a:off x="7110472" y="854745"/>
              <a:ext cx="1440000" cy="1980000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/>
            <p:cNvSpPr/>
            <p:nvPr/>
          </p:nvSpPr>
          <p:spPr>
            <a:xfrm rot="5400000">
              <a:off x="5130032" y="854904"/>
              <a:ext cx="1440000" cy="1980000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/>
            <p:cNvSpPr/>
            <p:nvPr/>
          </p:nvSpPr>
          <p:spPr>
            <a:xfrm rot="10800000">
              <a:off x="4860032" y="1124744"/>
              <a:ext cx="1980000" cy="1440160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683568" y="1916832"/>
            <a:ext cx="4176464" cy="16561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Wavelength squeeze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8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30/05/2018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-1620688" y="3645024"/>
            <a:ext cx="5076056" cy="1584176"/>
            <a:chOff x="864096" y="2852936"/>
            <a:chExt cx="5076056" cy="1584176"/>
          </a:xfrm>
        </p:grpSpPr>
        <p:sp>
          <p:nvSpPr>
            <p:cNvPr id="32" name="Rectangle 31"/>
            <p:cNvSpPr/>
            <p:nvPr/>
          </p:nvSpPr>
          <p:spPr>
            <a:xfrm>
              <a:off x="864096" y="2852936"/>
              <a:ext cx="5076056" cy="15841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5436096" y="3429000"/>
              <a:ext cx="504056" cy="720080"/>
              <a:chOff x="4067944" y="1556792"/>
              <a:chExt cx="504056" cy="720080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4067944" y="1556792"/>
                <a:ext cx="504056" cy="432048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211960" y="1988840"/>
                <a:ext cx="216024" cy="2880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4355976" y="2492896"/>
            <a:ext cx="504056" cy="720080"/>
            <a:chOff x="4067944" y="1556792"/>
            <a:chExt cx="504056" cy="720080"/>
          </a:xfrm>
        </p:grpSpPr>
        <p:sp>
          <p:nvSpPr>
            <p:cNvPr id="17" name="Oval 16"/>
            <p:cNvSpPr/>
            <p:nvPr/>
          </p:nvSpPr>
          <p:spPr>
            <a:xfrm>
              <a:off x="4067944" y="1556792"/>
              <a:ext cx="504056" cy="432048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211960" y="1988840"/>
              <a:ext cx="216024" cy="2880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" name="Straight Arrow Connector 9"/>
          <p:cNvCxnSpPr/>
          <p:nvPr/>
        </p:nvCxnSpPr>
        <p:spPr>
          <a:xfrm>
            <a:off x="4644008" y="5445224"/>
            <a:ext cx="1152128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860032" y="1700808"/>
            <a:ext cx="4032448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868144" y="5445224"/>
            <a:ext cx="3024336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732240" y="1052736"/>
            <a:ext cx="165618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Calibri"/>
                <a:cs typeface="Calibri"/>
              </a:rPr>
              <a:t>cT</a:t>
            </a:r>
            <a:r>
              <a:rPr lang="en-US" sz="3200" dirty="0" smtClean="0">
                <a:solidFill>
                  <a:srgbClr val="FF0000"/>
                </a:solidFill>
                <a:latin typeface="Calibri"/>
                <a:cs typeface="Calibri"/>
              </a:rPr>
              <a:t> = </a:t>
            </a:r>
            <a:r>
              <a:rPr lang="en-US" sz="3200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l</a:t>
            </a:r>
            <a:r>
              <a:rPr lang="en-US" sz="3200" baseline="-25000" dirty="0" err="1" smtClean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endParaRPr lang="en-US" sz="3200" baseline="-25000" dirty="0">
              <a:solidFill>
                <a:srgbClr val="FF0000"/>
              </a:solidFill>
              <a:latin typeface="Symbol" charset="2"/>
              <a:cs typeface="Symbol" charset="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308304" y="5426060"/>
            <a:ext cx="7920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l</a:t>
            </a:r>
            <a:r>
              <a:rPr lang="en-US" sz="3200" baseline="-25000" dirty="0" smtClean="0">
                <a:solidFill>
                  <a:srgbClr val="FF0000"/>
                </a:solidFill>
                <a:latin typeface="Calibri"/>
                <a:cs typeface="Calibri"/>
              </a:rPr>
              <a:t>f</a:t>
            </a:r>
            <a:endParaRPr lang="en-US" sz="2800" baseline="-25000" dirty="0">
              <a:solidFill>
                <a:srgbClr val="FF0000"/>
              </a:solidFill>
              <a:latin typeface="Symbol" charset="2"/>
              <a:cs typeface="Symbol" charset="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32040" y="5436512"/>
            <a:ext cx="7920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lang="en-US" sz="3200" dirty="0" err="1" smtClean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endParaRPr lang="en-US" sz="2800" baseline="-25000" dirty="0">
              <a:solidFill>
                <a:srgbClr val="FF0000"/>
              </a:solidFill>
              <a:latin typeface="Symbol" charset="2"/>
              <a:cs typeface="Symbol" charset="2"/>
            </a:endParaRPr>
          </a:p>
        </p:txBody>
      </p:sp>
      <p:pic>
        <p:nvPicPr>
          <p:cNvPr id="40" name="Picture 39" descr="Fobserve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04448" y="4149080"/>
            <a:ext cx="504056" cy="99336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411760" y="1988840"/>
            <a:ext cx="216024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Calibri"/>
                <a:cs typeface="Calibri"/>
              </a:rPr>
              <a:t>Emitting </a:t>
            </a:r>
            <a:r>
              <a:rPr lang="en-US" sz="3200" dirty="0" err="1" smtClean="0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lang="en-US" sz="3200" baseline="-25000" dirty="0" err="1" smtClean="0">
                <a:solidFill>
                  <a:srgbClr val="0000FF"/>
                </a:solidFill>
                <a:latin typeface="Calibri"/>
                <a:cs typeface="Calibri"/>
              </a:rPr>
              <a:t>d</a:t>
            </a:r>
            <a:endParaRPr lang="en-US" sz="3200" baseline="-25000" dirty="0">
              <a:solidFill>
                <a:srgbClr val="0000FF"/>
              </a:solidFill>
              <a:latin typeface="Symbol" charset="2"/>
              <a:cs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20503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39465E-6 -7.69231E-7 L 0.44538 -7.69231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6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6364E-7 -4.05005E-6 L 0.27375 -4.05005E-6 " pathEditMode="relative" rAng="0" ptsTypes="AA">
                                      <p:cBhvr>
                                        <p:cTn id="8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88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781 -8.2233E-7 L 0.44848 -8.2233E-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427985" y="3717032"/>
            <a:ext cx="5040559" cy="1440160"/>
            <a:chOff x="1763688" y="3717032"/>
            <a:chExt cx="5040559" cy="1440160"/>
          </a:xfrm>
        </p:grpSpPr>
        <p:sp>
          <p:nvSpPr>
            <p:cNvPr id="28" name="Arc 27"/>
            <p:cNvSpPr/>
            <p:nvPr/>
          </p:nvSpPr>
          <p:spPr>
            <a:xfrm>
              <a:off x="1763688" y="3717032"/>
              <a:ext cx="2520000" cy="1440160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/>
            <p:cNvSpPr/>
            <p:nvPr/>
          </p:nvSpPr>
          <p:spPr>
            <a:xfrm rot="16200000">
              <a:off x="2303967" y="3177032"/>
              <a:ext cx="1440000" cy="2520000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/>
            <p:cNvSpPr/>
            <p:nvPr/>
          </p:nvSpPr>
          <p:spPr>
            <a:xfrm rot="5400000">
              <a:off x="4824247" y="3177032"/>
              <a:ext cx="1440000" cy="2520000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/>
            <p:cNvSpPr/>
            <p:nvPr/>
          </p:nvSpPr>
          <p:spPr>
            <a:xfrm rot="10800000">
              <a:off x="4283968" y="3717032"/>
              <a:ext cx="2520000" cy="1440160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428424" y="1916832"/>
            <a:ext cx="3960000" cy="1440160"/>
            <a:chOff x="3816136" y="1916832"/>
            <a:chExt cx="3960000" cy="1440160"/>
          </a:xfrm>
        </p:grpSpPr>
        <p:sp>
          <p:nvSpPr>
            <p:cNvPr id="24" name="Arc 23"/>
            <p:cNvSpPr/>
            <p:nvPr/>
          </p:nvSpPr>
          <p:spPr>
            <a:xfrm>
              <a:off x="3816136" y="1916832"/>
              <a:ext cx="1980000" cy="1440160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/>
            <p:cNvSpPr/>
            <p:nvPr/>
          </p:nvSpPr>
          <p:spPr>
            <a:xfrm rot="16200000">
              <a:off x="4086136" y="1646991"/>
              <a:ext cx="1440000" cy="1980000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/>
            <p:cNvSpPr/>
            <p:nvPr/>
          </p:nvSpPr>
          <p:spPr>
            <a:xfrm rot="5400000">
              <a:off x="6066136" y="1646992"/>
              <a:ext cx="1440000" cy="1980000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/>
            <p:cNvSpPr/>
            <p:nvPr/>
          </p:nvSpPr>
          <p:spPr>
            <a:xfrm rot="10800000">
              <a:off x="5796136" y="1916832"/>
              <a:ext cx="1980000" cy="1440160"/>
            </a:xfrm>
            <a:prstGeom prst="arc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4355976" y="1844824"/>
            <a:ext cx="4176464" cy="16561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Wavelength stretch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9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30/05/2018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Paul Dauncey - Relativity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2951312" y="3645024"/>
            <a:ext cx="6661248" cy="1584176"/>
            <a:chOff x="2951312" y="3645024"/>
            <a:chExt cx="6661248" cy="1584176"/>
          </a:xfrm>
        </p:grpSpPr>
        <p:sp>
          <p:nvSpPr>
            <p:cNvPr id="32" name="Rectangle 31"/>
            <p:cNvSpPr/>
            <p:nvPr/>
          </p:nvSpPr>
          <p:spPr>
            <a:xfrm>
              <a:off x="2952328" y="3645024"/>
              <a:ext cx="6660232" cy="15841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2951312" y="4221088"/>
              <a:ext cx="504056" cy="720080"/>
              <a:chOff x="4067944" y="1556792"/>
              <a:chExt cx="504056" cy="720080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4067944" y="1556792"/>
                <a:ext cx="504056" cy="432048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211960" y="1988840"/>
                <a:ext cx="216024" cy="2880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4355976" y="2492896"/>
            <a:ext cx="504056" cy="720080"/>
            <a:chOff x="4067944" y="1556792"/>
            <a:chExt cx="504056" cy="720080"/>
          </a:xfrm>
        </p:grpSpPr>
        <p:sp>
          <p:nvSpPr>
            <p:cNvPr id="17" name="Oval 16"/>
            <p:cNvSpPr/>
            <p:nvPr/>
          </p:nvSpPr>
          <p:spPr>
            <a:xfrm>
              <a:off x="4067944" y="1556792"/>
              <a:ext cx="504056" cy="432048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211960" y="1988840"/>
              <a:ext cx="216024" cy="2880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" name="Straight Arrow Connector 9"/>
          <p:cNvCxnSpPr/>
          <p:nvPr/>
        </p:nvCxnSpPr>
        <p:spPr>
          <a:xfrm>
            <a:off x="4499992" y="5589240"/>
            <a:ext cx="1152128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323528" y="1700808"/>
            <a:ext cx="4032448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23528" y="5445224"/>
            <a:ext cx="5328592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979712" y="1052736"/>
            <a:ext cx="15121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Calibri"/>
                <a:cs typeface="Calibri"/>
              </a:rPr>
              <a:t>cT</a:t>
            </a:r>
            <a:r>
              <a:rPr lang="en-US" sz="3200" dirty="0">
                <a:solidFill>
                  <a:srgbClr val="FF0000"/>
                </a:solidFill>
                <a:latin typeface="Calibri"/>
                <a:cs typeface="Calibri"/>
              </a:rPr>
              <a:t> = </a:t>
            </a:r>
            <a:r>
              <a:rPr lang="en-US" sz="3200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l</a:t>
            </a:r>
            <a:r>
              <a:rPr lang="en-US" sz="3200" baseline="-25000" dirty="0" err="1" smtClean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endParaRPr lang="en-US" sz="3200" baseline="-25000" dirty="0">
              <a:solidFill>
                <a:srgbClr val="FF0000"/>
              </a:solidFill>
              <a:latin typeface="Symbol" charset="2"/>
              <a:cs typeface="Symbol" charset="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195736" y="5436512"/>
            <a:ext cx="7920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l</a:t>
            </a:r>
            <a:r>
              <a:rPr lang="en-US" sz="3200" baseline="-25000" dirty="0" err="1" smtClean="0">
                <a:solidFill>
                  <a:srgbClr val="FF0000"/>
                </a:solidFill>
                <a:latin typeface="Calibri"/>
                <a:cs typeface="Calibri"/>
              </a:rPr>
              <a:t>b</a:t>
            </a:r>
            <a:endParaRPr lang="en-US" sz="2800" baseline="-25000" dirty="0">
              <a:solidFill>
                <a:srgbClr val="FF0000"/>
              </a:solidFill>
              <a:latin typeface="Symbol" charset="2"/>
              <a:cs typeface="Symbol" charset="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788024" y="5580528"/>
            <a:ext cx="7920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lang="en-US" sz="3200" dirty="0" err="1" smtClean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endParaRPr lang="en-US" sz="2800" baseline="-25000" dirty="0">
              <a:solidFill>
                <a:srgbClr val="FF0000"/>
              </a:solidFill>
              <a:latin typeface="Symbol" charset="2"/>
              <a:cs typeface="Symbol" charset="2"/>
            </a:endParaRPr>
          </a:p>
        </p:txBody>
      </p:sp>
      <p:pic>
        <p:nvPicPr>
          <p:cNvPr id="41" name="Picture 40" descr="Fobserve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3056"/>
            <a:ext cx="576064" cy="99336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788024" y="1988840"/>
            <a:ext cx="216024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Calibri"/>
                <a:cs typeface="Calibri"/>
              </a:rPr>
              <a:t>Emitting </a:t>
            </a:r>
            <a:r>
              <a:rPr lang="en-US" sz="3200" dirty="0" err="1" smtClean="0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lang="en-US" sz="3200" baseline="-25000" dirty="0" err="1" smtClean="0">
                <a:solidFill>
                  <a:srgbClr val="0000FF"/>
                </a:solidFill>
                <a:latin typeface="Calibri"/>
                <a:cs typeface="Calibri"/>
              </a:rPr>
              <a:t>d</a:t>
            </a:r>
            <a:endParaRPr lang="en-US" sz="3200" baseline="-25000" dirty="0">
              <a:solidFill>
                <a:srgbClr val="0000FF"/>
              </a:solidFill>
              <a:latin typeface="Symbol" charset="2"/>
              <a:cs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88803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67939E-6 2.06625E-6 L -0.44465 2.06625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4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2887E-6 -3.52096E-7 L 0.27741 -3.52096E-7 " pathEditMode="relative" rAng="0" ptsTypes="AA">
                                      <p:cBhvr>
                                        <p:cTn id="8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62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99653E-6 -3.52096E-7 L -0.4405 -3.52096E-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err="1" smtClean="0">
                <a:latin typeface="Calibri" charset="0"/>
              </a:rPr>
              <a:t>Menti</a:t>
            </a:r>
            <a:r>
              <a:rPr lang="en-GB" dirty="0" smtClean="0">
                <a:latin typeface="Calibri" charset="0"/>
              </a:rPr>
              <a:t> question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10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2" name="Content Placeholder 2"/>
          <p:cNvSpPr txBox="1">
            <a:spLocks/>
          </p:cNvSpPr>
          <p:nvPr/>
        </p:nvSpPr>
        <p:spPr bwMode="auto">
          <a:xfrm>
            <a:off x="107504" y="1052736"/>
            <a:ext cx="8712968" cy="4499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GB" dirty="0" smtClean="0">
                <a:latin typeface="Calibri" charset="0"/>
              </a:rPr>
              <a:t>Go to </a:t>
            </a:r>
            <a:r>
              <a:rPr lang="en-GB" dirty="0" smtClean="0">
                <a:latin typeface="Calibri" charset="0"/>
                <a:hlinkClick r:id="rId2"/>
              </a:rPr>
              <a:t>www.menti.com</a:t>
            </a:r>
            <a:endParaRPr lang="en-GB" dirty="0" smtClean="0">
              <a:latin typeface="Calibri" charset="0"/>
            </a:endParaRPr>
          </a:p>
          <a:p>
            <a:pPr eaLnBrk="1" hangingPunct="1"/>
            <a:r>
              <a:rPr lang="en-GB" dirty="0" smtClean="0">
                <a:latin typeface="Calibri" charset="0"/>
              </a:rPr>
              <a:t>Enter code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68 45 75</a:t>
            </a:r>
            <a:endParaRPr lang="en-GB" dirty="0">
              <a:solidFill>
                <a:srgbClr val="FF0000"/>
              </a:solidFill>
              <a:latin typeface="Calibri" charset="0"/>
            </a:endParaRPr>
          </a:p>
          <a:p>
            <a:pPr eaLnBrk="1" hangingPunct="1"/>
            <a:endParaRPr lang="en-GB" dirty="0" smtClean="0">
              <a:latin typeface="Calibri" charset="0"/>
            </a:endParaRPr>
          </a:p>
          <a:p>
            <a:pPr eaLnBrk="1" hangingPunct="1"/>
            <a:r>
              <a:rPr lang="en-GB" dirty="0" smtClean="0">
                <a:latin typeface="Calibri" charset="0"/>
              </a:rPr>
              <a:t>Question: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Is </a:t>
            </a:r>
            <a:r>
              <a:rPr lang="en-GB" dirty="0" err="1" smtClean="0">
                <a:solidFill>
                  <a:srgbClr val="FF0000"/>
                </a:solidFill>
                <a:latin typeface="Calibri" charset="0"/>
              </a:rPr>
              <a:t>f</a:t>
            </a:r>
            <a:r>
              <a:rPr lang="en-GB" baseline="-25000" dirty="0" err="1" smtClean="0">
                <a:solidFill>
                  <a:srgbClr val="FF0000"/>
                </a:solidFill>
                <a:latin typeface="Calibri" charset="0"/>
              </a:rPr>
              <a:t>f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 &gt; f (blue-shifted) </a:t>
            </a:r>
          </a:p>
          <a:p>
            <a:pPr marL="0" indent="0" eaLnBrk="1" hangingPunct="1">
              <a:buNone/>
            </a:pPr>
            <a:r>
              <a:rPr lang="en-GB" dirty="0">
                <a:solidFill>
                  <a:srgbClr val="FF0000"/>
                </a:solidFill>
                <a:latin typeface="Calibri" charset="0"/>
              </a:rPr>
              <a:t>	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	  or </a:t>
            </a:r>
            <a:r>
              <a:rPr lang="en-GB" dirty="0" err="1" smtClean="0">
                <a:solidFill>
                  <a:srgbClr val="FF0000"/>
                </a:solidFill>
                <a:latin typeface="Calibri" charset="0"/>
              </a:rPr>
              <a:t>f</a:t>
            </a:r>
            <a:r>
              <a:rPr lang="en-GB" baseline="-25000" dirty="0" err="1" smtClean="0">
                <a:solidFill>
                  <a:srgbClr val="FF0000"/>
                </a:solidFill>
                <a:latin typeface="Calibri" charset="0"/>
              </a:rPr>
              <a:t>f</a:t>
            </a:r>
            <a:r>
              <a:rPr lang="en-GB" baseline="-25000" dirty="0" smtClean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&lt; f (red-shifted</a:t>
            </a:r>
            <a:r>
              <a:rPr lang="en-GB" dirty="0">
                <a:solidFill>
                  <a:srgbClr val="FF0000"/>
                </a:solidFill>
                <a:latin typeface="Calibri" charset="0"/>
              </a:rPr>
              <a:t>)</a:t>
            </a:r>
            <a:endParaRPr lang="en-GB" dirty="0" smtClean="0">
              <a:solidFill>
                <a:srgbClr val="FF0000"/>
              </a:solidFill>
              <a:latin typeface="Calibri" charset="0"/>
            </a:endParaRPr>
          </a:p>
          <a:p>
            <a:pPr marL="971550" lvl="1" indent="-514350" eaLnBrk="1" hangingPunct="1">
              <a:buFont typeface="+mj-lt"/>
              <a:buAutoNum type="alphaUcPeriod"/>
            </a:pPr>
            <a:r>
              <a:rPr lang="en-GB" dirty="0" smtClean="0">
                <a:latin typeface="Calibri" charset="0"/>
              </a:rPr>
              <a:t>Always blue-shifted</a:t>
            </a:r>
          </a:p>
          <a:p>
            <a:pPr marL="971550" lvl="1" indent="-514350" eaLnBrk="1" hangingPunct="1">
              <a:buFont typeface="+mj-lt"/>
              <a:buAutoNum type="alphaUcPeriod"/>
            </a:pPr>
            <a:r>
              <a:rPr lang="en-GB" dirty="0" smtClean="0">
                <a:latin typeface="Calibri" charset="0"/>
              </a:rPr>
              <a:t>Always red-shifted</a:t>
            </a:r>
          </a:p>
          <a:p>
            <a:pPr marL="971550" lvl="1" indent="-514350" eaLnBrk="1" hangingPunct="1">
              <a:buFont typeface="+mj-lt"/>
              <a:buAutoNum type="alphaUcPeriod"/>
            </a:pPr>
            <a:r>
              <a:rPr lang="en-GB" dirty="0" smtClean="0">
                <a:latin typeface="Calibri" charset="0"/>
              </a:rPr>
              <a:t>Depends on the value of </a:t>
            </a:r>
            <a:r>
              <a:rPr lang="en-GB" dirty="0" err="1" smtClean="0">
                <a:latin typeface="Symbol" charset="2"/>
                <a:cs typeface="Symbol" charset="2"/>
              </a:rPr>
              <a:t>b</a:t>
            </a:r>
            <a:r>
              <a:rPr lang="en-GB" baseline="-25000" dirty="0" err="1" smtClean="0">
                <a:latin typeface="Calibri" charset="0"/>
              </a:rPr>
              <a:t>u</a:t>
            </a:r>
            <a:endParaRPr lang="en-GB" baseline="-25000" dirty="0" smtClean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64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Lorentz transformation of photon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11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30/05/2018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Paul Dauncey - Relativity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67544" y="2435633"/>
            <a:ext cx="504056" cy="720080"/>
            <a:chOff x="4067944" y="1556792"/>
            <a:chExt cx="504056" cy="720080"/>
          </a:xfrm>
        </p:grpSpPr>
        <p:sp>
          <p:nvSpPr>
            <p:cNvPr id="17" name="Oval 16"/>
            <p:cNvSpPr/>
            <p:nvPr/>
          </p:nvSpPr>
          <p:spPr>
            <a:xfrm>
              <a:off x="4067944" y="1556792"/>
              <a:ext cx="504056" cy="432048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211960" y="1988840"/>
              <a:ext cx="216024" cy="2880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51520" y="1418809"/>
            <a:ext cx="43924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alibri"/>
                <a:cs typeface="Calibri"/>
              </a:rPr>
              <a:t>Rest frame of source</a:t>
            </a:r>
            <a:endParaRPr lang="en-US" sz="3200" baseline="-25000" dirty="0">
              <a:solidFill>
                <a:srgbClr val="FF0000"/>
              </a:solidFill>
              <a:latin typeface="Symbol" charset="2"/>
              <a:cs typeface="Symbol" charset="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496" y="3371737"/>
            <a:ext cx="43924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alibri"/>
                <a:cs typeface="Calibri"/>
              </a:rPr>
              <a:t>Moving frame of source</a:t>
            </a:r>
            <a:endParaRPr lang="en-US" sz="3200" baseline="-25000" dirty="0">
              <a:solidFill>
                <a:srgbClr val="FF0000"/>
              </a:solidFill>
              <a:latin typeface="Symbol" charset="2"/>
              <a:cs typeface="Symbol" charset="2"/>
            </a:endParaRPr>
          </a:p>
        </p:txBody>
      </p:sp>
      <p:pic>
        <p:nvPicPr>
          <p:cNvPr id="36" name="Picture 35" descr="Fobserve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32440" y="4451857"/>
            <a:ext cx="504056" cy="993367"/>
          </a:xfrm>
          <a:prstGeom prst="rect">
            <a:avLst/>
          </a:prstGeom>
        </p:spPr>
      </p:pic>
      <p:pic>
        <p:nvPicPr>
          <p:cNvPr id="40" name="Picture 39" descr="Fobserve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60432" y="2450378"/>
            <a:ext cx="504056" cy="993367"/>
          </a:xfrm>
          <a:prstGeom prst="rect">
            <a:avLst/>
          </a:prstGeom>
        </p:spPr>
      </p:pic>
      <p:cxnSp>
        <p:nvCxnSpPr>
          <p:cNvPr id="42" name="Straight Arrow Connector 41"/>
          <p:cNvCxnSpPr/>
          <p:nvPr/>
        </p:nvCxnSpPr>
        <p:spPr>
          <a:xfrm>
            <a:off x="1151112" y="2651657"/>
            <a:ext cx="255679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403648" y="2056429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Photon (</a:t>
            </a:r>
            <a:r>
              <a:rPr lang="en-US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E,</a:t>
            </a:r>
            <a:r>
              <a:rPr lang="en-US" sz="2800" u="sng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p</a:t>
            </a:r>
            <a:r>
              <a:rPr lang="en-US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c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)</a:t>
            </a:r>
            <a:endParaRPr lang="en-US" sz="2400" baseline="-25000" dirty="0">
              <a:solidFill>
                <a:schemeClr val="tx2">
                  <a:lumMod val="60000"/>
                  <a:lumOff val="40000"/>
                </a:schemeClr>
              </a:solidFill>
              <a:latin typeface="Symbol" charset="2"/>
              <a:cs typeface="Symbol" charset="2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67544" y="4000645"/>
            <a:ext cx="3600400" cy="1099284"/>
            <a:chOff x="467544" y="3625860"/>
            <a:chExt cx="3600400" cy="1099284"/>
          </a:xfrm>
        </p:grpSpPr>
        <p:grpSp>
          <p:nvGrpSpPr>
            <p:cNvPr id="7" name="Group 6"/>
            <p:cNvGrpSpPr/>
            <p:nvPr/>
          </p:nvGrpSpPr>
          <p:grpSpPr>
            <a:xfrm>
              <a:off x="467544" y="4005064"/>
              <a:ext cx="504056" cy="720080"/>
              <a:chOff x="4067944" y="1556792"/>
              <a:chExt cx="504056" cy="720080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4067944" y="1556792"/>
                <a:ext cx="504056" cy="432048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211960" y="1988840"/>
                <a:ext cx="216024" cy="2880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44" name="Straight Arrow Connector 43"/>
            <p:cNvCxnSpPr/>
            <p:nvPr/>
          </p:nvCxnSpPr>
          <p:spPr>
            <a:xfrm>
              <a:off x="1187624" y="4221088"/>
              <a:ext cx="255679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1259632" y="3625860"/>
              <a:ext cx="28083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/>
                  <a:cs typeface="Calibri"/>
                </a:rPr>
                <a:t>Photon (E’,</a:t>
              </a:r>
              <a:r>
                <a:rPr lang="en-US" sz="2800" u="sng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/>
                  <a:cs typeface="Calibri"/>
                </a:rPr>
                <a:t>p</a:t>
              </a:r>
              <a:r>
                <a:rPr lang="en-US" sz="2800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/>
                  <a:cs typeface="Calibri"/>
                </a:rPr>
                <a:t>’c</a:t>
              </a:r>
              <a:r>
                <a:rPr lang="en-US" sz="2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/>
                  <a:cs typeface="Calibri"/>
                </a:rPr>
                <a:t>)</a:t>
              </a:r>
              <a:endParaRPr lang="en-US" sz="2400" baseline="-25000" dirty="0">
                <a:solidFill>
                  <a:schemeClr val="tx2">
                    <a:lumMod val="60000"/>
                    <a:lumOff val="40000"/>
                  </a:schemeClr>
                </a:solidFill>
                <a:latin typeface="Symbol" charset="2"/>
                <a:cs typeface="Symbol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8984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4143E-6 -5.97637E-7 L -0.49966 -0.0009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983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2179E-6 6.347E-7 L 0.51944 0.0067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72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Time dilation effect again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7624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12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76243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GB" smtClean="0"/>
              <a:t>30/05/2018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7624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Paul Dauncey - Relativity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76243"/>
            <a:ext cx="2133600" cy="365125"/>
          </a:xfrm>
        </p:spPr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2411760" y="3789040"/>
            <a:ext cx="504056" cy="720080"/>
            <a:chOff x="4067944" y="1556792"/>
            <a:chExt cx="504056" cy="720080"/>
          </a:xfrm>
        </p:grpSpPr>
        <p:sp>
          <p:nvSpPr>
            <p:cNvPr id="17" name="Oval 16"/>
            <p:cNvSpPr/>
            <p:nvPr/>
          </p:nvSpPr>
          <p:spPr>
            <a:xfrm>
              <a:off x="4067944" y="1556792"/>
              <a:ext cx="504056" cy="432048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211960" y="1988840"/>
              <a:ext cx="216024" cy="2880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79512" y="3140968"/>
            <a:ext cx="43924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alibri"/>
                <a:cs typeface="Calibri"/>
              </a:rPr>
              <a:t>Rest frame of source</a:t>
            </a:r>
            <a:endParaRPr lang="en-US" sz="3200" baseline="-25000" dirty="0">
              <a:solidFill>
                <a:srgbClr val="FF0000"/>
              </a:solidFill>
              <a:latin typeface="Symbol" charset="2"/>
              <a:cs typeface="Symbol" charset="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496" y="836712"/>
            <a:ext cx="43924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alibri"/>
                <a:cs typeface="Calibri"/>
              </a:rPr>
              <a:t>Moving frame of source</a:t>
            </a:r>
            <a:endParaRPr lang="en-US" sz="3200" baseline="-25000" dirty="0">
              <a:solidFill>
                <a:srgbClr val="FF0000"/>
              </a:solidFill>
              <a:latin typeface="Symbol" charset="2"/>
              <a:cs typeface="Symbol" charset="2"/>
            </a:endParaRPr>
          </a:p>
        </p:txBody>
      </p:sp>
      <p:pic>
        <p:nvPicPr>
          <p:cNvPr id="36" name="Picture 35" descr="Fobserve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32240" y="2795673"/>
            <a:ext cx="504056" cy="993367"/>
          </a:xfrm>
          <a:prstGeom prst="rect">
            <a:avLst/>
          </a:prstGeom>
        </p:spPr>
      </p:pic>
      <p:pic>
        <p:nvPicPr>
          <p:cNvPr id="40" name="Picture 39" descr="Fobserve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60432" y="4955913"/>
            <a:ext cx="504056" cy="993367"/>
          </a:xfrm>
          <a:prstGeom prst="rect">
            <a:avLst/>
          </a:prstGeom>
        </p:spPr>
      </p:pic>
      <p:cxnSp>
        <p:nvCxnSpPr>
          <p:cNvPr id="42" name="Straight Arrow Connector 41"/>
          <p:cNvCxnSpPr/>
          <p:nvPr/>
        </p:nvCxnSpPr>
        <p:spPr>
          <a:xfrm flipH="1">
            <a:off x="1763688" y="4301808"/>
            <a:ext cx="648072" cy="6393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95536" y="3861048"/>
            <a:ext cx="15121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Photon (</a:t>
            </a:r>
            <a:r>
              <a:rPr lang="en-US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E,</a:t>
            </a:r>
            <a:r>
              <a:rPr lang="en-US" sz="2800" u="sng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p</a:t>
            </a:r>
            <a:r>
              <a:rPr lang="en-US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c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)</a:t>
            </a:r>
            <a:endParaRPr lang="en-US" sz="2400" baseline="-25000" dirty="0">
              <a:solidFill>
                <a:schemeClr val="tx2">
                  <a:lumMod val="60000"/>
                  <a:lumOff val="40000"/>
                </a:schemeClr>
              </a:solidFill>
              <a:latin typeface="Symbol" charset="2"/>
              <a:cs typeface="Symbol" charset="2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7020272" y="191683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436096" y="1936199"/>
            <a:ext cx="1296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Photon (E’,</a:t>
            </a:r>
            <a:r>
              <a:rPr lang="en-US" sz="2800" u="sng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p</a:t>
            </a:r>
            <a:r>
              <a:rPr lang="en-US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’c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)</a:t>
            </a:r>
            <a:endParaRPr lang="en-US" sz="2400" baseline="-25000" dirty="0">
              <a:solidFill>
                <a:schemeClr val="tx2">
                  <a:lumMod val="60000"/>
                  <a:lumOff val="40000"/>
                </a:schemeClr>
              </a:solidFill>
              <a:latin typeface="Symbol" charset="2"/>
              <a:cs typeface="Symbol" charset="2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971600" y="1450146"/>
            <a:ext cx="504056" cy="720080"/>
            <a:chOff x="4067944" y="1556792"/>
            <a:chExt cx="504056" cy="720080"/>
          </a:xfrm>
        </p:grpSpPr>
        <p:sp>
          <p:nvSpPr>
            <p:cNvPr id="5" name="Oval 4"/>
            <p:cNvSpPr/>
            <p:nvPr/>
          </p:nvSpPr>
          <p:spPr>
            <a:xfrm>
              <a:off x="4067944" y="1556792"/>
              <a:ext cx="504056" cy="432048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11960" y="1988840"/>
              <a:ext cx="216024" cy="2880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1795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1871E-6 -1.67748E-6 L 0.74449 -1.677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2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748E-6 2.46525E-6 L -0.79972 -0.0011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86" y="-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3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What we </a:t>
            </a:r>
            <a:r>
              <a:rPr lang="en-GB" dirty="0" smtClean="0">
                <a:latin typeface="Calibri" charset="0"/>
              </a:rPr>
              <a:t>did today</a:t>
            </a:r>
            <a:endParaRPr lang="en-US" dirty="0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322833" y="1124744"/>
            <a:ext cx="8641655" cy="4598182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Looked at the Doppler shift in relativity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Saw there were two physical effects</a:t>
            </a:r>
          </a:p>
          <a:p>
            <a:pPr lvl="1" eaLnBrk="1" hangingPunct="1"/>
            <a:r>
              <a:rPr lang="en-GB" dirty="0">
                <a:latin typeface="Calibri" charset="0"/>
              </a:rPr>
              <a:t>T</a:t>
            </a:r>
            <a:r>
              <a:rPr lang="en-GB" dirty="0" smtClean="0">
                <a:latin typeface="Calibri" charset="0"/>
              </a:rPr>
              <a:t>ime dilation: only in Relativity</a:t>
            </a:r>
          </a:p>
          <a:p>
            <a:pPr lvl="1" eaLnBrk="1" hangingPunct="1"/>
            <a:r>
              <a:rPr lang="en-GB" dirty="0">
                <a:latin typeface="Calibri" charset="0"/>
              </a:rPr>
              <a:t>W</a:t>
            </a:r>
            <a:r>
              <a:rPr lang="en-GB" dirty="0" smtClean="0">
                <a:latin typeface="Calibri" charset="0"/>
              </a:rPr>
              <a:t>avelength squeeze and stretch: same as for the classical Doppler effect</a:t>
            </a:r>
            <a:endParaRPr lang="en-GB" dirty="0">
              <a:latin typeface="Calibri" charset="0"/>
            </a:endParaRP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Reproduced the Doppler equations using photon four-momentum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Is easier to do but does not make the separate physical effects as clear</a:t>
            </a: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13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38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14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30/05/2018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5" name="Picture 4" descr="kitt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573016"/>
            <a:ext cx="1656184" cy="2019737"/>
          </a:xfrm>
          <a:prstGeom prst="rect">
            <a:avLst/>
          </a:prstGeom>
        </p:spPr>
      </p:pic>
      <p:pic>
        <p:nvPicPr>
          <p:cNvPr id="6" name="Picture 5" descr="cute-puppy-carto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789040"/>
            <a:ext cx="1968095" cy="1754632"/>
          </a:xfrm>
          <a:prstGeom prst="rect">
            <a:avLst/>
          </a:prstGeom>
        </p:spPr>
      </p:pic>
      <p:pic>
        <p:nvPicPr>
          <p:cNvPr id="7" name="Picture 6" descr="MyLittlePony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645024"/>
            <a:ext cx="2016224" cy="2016224"/>
          </a:xfrm>
          <a:prstGeom prst="rect">
            <a:avLst/>
          </a:prstGeom>
        </p:spPr>
      </p:pic>
      <p:sp>
        <p:nvSpPr>
          <p:cNvPr id="8" name="Cloud 7"/>
          <p:cNvSpPr/>
          <p:nvPr/>
        </p:nvSpPr>
        <p:spPr>
          <a:xfrm>
            <a:off x="2339752" y="692696"/>
            <a:ext cx="4032448" cy="2448272"/>
          </a:xfrm>
          <a:prstGeom prst="cloud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843808" y="1124744"/>
            <a:ext cx="3024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OMG </a:t>
            </a:r>
            <a:r>
              <a:rPr lang="mr-IN" sz="2800" dirty="0" smtClean="0"/>
              <a:t>–</a:t>
            </a:r>
            <a:r>
              <a:rPr lang="en-US" sz="2800" dirty="0" smtClean="0"/>
              <a:t> we survived the whole lecture...</a:t>
            </a:r>
            <a:endParaRPr lang="en-US" sz="2800" dirty="0"/>
          </a:p>
        </p:txBody>
      </p:sp>
      <p:sp>
        <p:nvSpPr>
          <p:cNvPr id="13" name="Cloud 12"/>
          <p:cNvSpPr/>
          <p:nvPr/>
        </p:nvSpPr>
        <p:spPr>
          <a:xfrm>
            <a:off x="6435824" y="2060848"/>
            <a:ext cx="728464" cy="864096"/>
          </a:xfrm>
          <a:prstGeom prst="cloud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loud 13"/>
          <p:cNvSpPr/>
          <p:nvPr/>
        </p:nvSpPr>
        <p:spPr>
          <a:xfrm>
            <a:off x="7011888" y="3060576"/>
            <a:ext cx="440432" cy="512440"/>
          </a:xfrm>
          <a:prstGeom prst="cloud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loud 14"/>
          <p:cNvSpPr/>
          <p:nvPr/>
        </p:nvSpPr>
        <p:spPr>
          <a:xfrm>
            <a:off x="1475656" y="3140968"/>
            <a:ext cx="440432" cy="512440"/>
          </a:xfrm>
          <a:prstGeom prst="cloud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loud 15"/>
          <p:cNvSpPr/>
          <p:nvPr/>
        </p:nvSpPr>
        <p:spPr>
          <a:xfrm>
            <a:off x="4932040" y="3140968"/>
            <a:ext cx="440432" cy="512440"/>
          </a:xfrm>
          <a:prstGeom prst="cloud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loud 16"/>
          <p:cNvSpPr/>
          <p:nvPr/>
        </p:nvSpPr>
        <p:spPr>
          <a:xfrm>
            <a:off x="1475656" y="2060848"/>
            <a:ext cx="728464" cy="864096"/>
          </a:xfrm>
          <a:prstGeom prst="cloud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loud 17"/>
          <p:cNvSpPr/>
          <p:nvPr/>
        </p:nvSpPr>
        <p:spPr>
          <a:xfrm>
            <a:off x="1763688" y="5301208"/>
            <a:ext cx="1448544" cy="360040"/>
          </a:xfrm>
          <a:prstGeom prst="cloud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loud 19"/>
          <p:cNvSpPr/>
          <p:nvPr/>
        </p:nvSpPr>
        <p:spPr>
          <a:xfrm>
            <a:off x="3851920" y="5373216"/>
            <a:ext cx="1872208" cy="288032"/>
          </a:xfrm>
          <a:prstGeom prst="cloud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loud 20"/>
          <p:cNvSpPr/>
          <p:nvPr/>
        </p:nvSpPr>
        <p:spPr>
          <a:xfrm>
            <a:off x="5868144" y="5373216"/>
            <a:ext cx="1944216" cy="288032"/>
          </a:xfrm>
          <a:prstGeom prst="cloud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mbulanc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45024" y="2780928"/>
            <a:ext cx="4276072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158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85185E-6 L 1.68767 0.005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75" y="25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3685</TotalTime>
  <Words>666</Words>
  <Application>Microsoft Macintosh PowerPoint</Application>
  <PresentationFormat>On-screen Show (4:3)</PresentationFormat>
  <Paragraphs>137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Year 1 – Relativity Lecture 10</vt:lpstr>
      <vt:lpstr>Organisation</vt:lpstr>
      <vt:lpstr>Overview of lectures</vt:lpstr>
      <vt:lpstr>Previously on Relativity</vt:lpstr>
      <vt:lpstr>What we will do today</vt:lpstr>
      <vt:lpstr>Classical Doppler shift</vt:lpstr>
      <vt:lpstr>Time dilation effect</vt:lpstr>
      <vt:lpstr>Wavelength squeeze</vt:lpstr>
      <vt:lpstr>Wavelength stretch</vt:lpstr>
      <vt:lpstr>Menti question</vt:lpstr>
      <vt:lpstr>Lorentz transformation of photon</vt:lpstr>
      <vt:lpstr>Time dilation effect again</vt:lpstr>
      <vt:lpstr>What we did today</vt:lpstr>
      <vt:lpstr>PowerPoint Presentation</vt:lpstr>
    </vt:vector>
  </TitlesOfParts>
  <Company>Imperial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2 - Quantum Mechanics</dc:title>
  <dc:creator>dauncey</dc:creator>
  <cp:lastModifiedBy>Paul Dauncey</cp:lastModifiedBy>
  <cp:revision>323</cp:revision>
  <dcterms:created xsi:type="dcterms:W3CDTF">2008-10-06T07:49:57Z</dcterms:created>
  <dcterms:modified xsi:type="dcterms:W3CDTF">2018-05-30T10:01:17Z</dcterms:modified>
</cp:coreProperties>
</file>